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8" r:id="rId4"/>
    <p:sldId id="259" r:id="rId5"/>
    <p:sldId id="271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94660"/>
  </p:normalViewPr>
  <p:slideViewPr>
    <p:cSldViewPr>
      <p:cViewPr varScale="1">
        <p:scale>
          <a:sx n="111" d="100"/>
          <a:sy n="111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89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87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50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13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8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73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37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89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9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06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08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5BD7-E461-4429-A0C6-EAB9D6754ACA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7DA28-D1BB-4746-85F0-BC7220159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8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9.emf"/><Relationship Id="rId7" Type="http://schemas.openxmlformats.org/officeDocument/2006/relationships/image" Target="../media/image2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8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8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15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emf"/><Relationship Id="rId7" Type="http://schemas.openxmlformats.org/officeDocument/2006/relationships/image" Target="../media/image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emf"/><Relationship Id="rId7" Type="http://schemas.openxmlformats.org/officeDocument/2006/relationships/image" Target="../media/image2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emf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20.emf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8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8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54868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Herzlich Willkommen zur Bürgerinformation</a:t>
            </a:r>
          </a:p>
          <a:p>
            <a:endParaRPr lang="de-DE" dirty="0" smtClean="0"/>
          </a:p>
          <a:p>
            <a:r>
              <a:rPr lang="de-DE" dirty="0"/>
              <a:t>31. Änderung des Flächennutzungsplanes der Gemeinde </a:t>
            </a:r>
            <a:r>
              <a:rPr lang="de-DE" dirty="0" err="1" smtClean="0"/>
              <a:t>Weeze</a:t>
            </a:r>
            <a:endParaRPr lang="de-DE" dirty="0" smtClean="0"/>
          </a:p>
          <a:p>
            <a:r>
              <a:rPr lang="de-DE" dirty="0" smtClean="0"/>
              <a:t>Sachlicher </a:t>
            </a:r>
            <a:r>
              <a:rPr lang="de-DE" dirty="0"/>
              <a:t>Teilflächennutzungsplan Windenergie zur Steuerung der </a:t>
            </a:r>
          </a:p>
          <a:p>
            <a:r>
              <a:rPr lang="de-DE" dirty="0" smtClean="0"/>
              <a:t>Windenergienutzung </a:t>
            </a:r>
            <a:r>
              <a:rPr lang="de-DE" dirty="0"/>
              <a:t>im Außenbereich der Gemeinde </a:t>
            </a:r>
            <a:r>
              <a:rPr lang="de-DE" dirty="0" err="1"/>
              <a:t>Weeze</a:t>
            </a:r>
            <a:r>
              <a:rPr lang="de-DE" dirty="0"/>
              <a:t> nach </a:t>
            </a:r>
          </a:p>
          <a:p>
            <a:r>
              <a:rPr lang="de-DE" dirty="0" smtClean="0"/>
              <a:t>Maßgabe </a:t>
            </a:r>
            <a:r>
              <a:rPr lang="de-DE" dirty="0"/>
              <a:t>von § 35 Abs. 3 Satz 3 BauGB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2952750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028" name="Picture 4" descr="http://www.evwind.es/wp-content/uploads/2012/08/wind-turbine-wind-f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354168" cy="32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652120" y="537321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02.05.2013    19.30 Uhr</a:t>
            </a:r>
          </a:p>
          <a:p>
            <a:r>
              <a:rPr lang="de-DE" dirty="0" smtClean="0"/>
              <a:t>Sitzungssaal im Rathaus der Gemeinde </a:t>
            </a:r>
            <a:r>
              <a:rPr lang="de-DE" dirty="0" err="1" smtClean="0"/>
              <a:t>Weeze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3754" y="5373216"/>
            <a:ext cx="302433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09.01.2017     19.00 Uhr</a:t>
            </a:r>
          </a:p>
          <a:p>
            <a:r>
              <a:rPr lang="de-DE" dirty="0" smtClean="0"/>
              <a:t>Bürgerhaus Weeze</a:t>
            </a:r>
          </a:p>
          <a:p>
            <a:r>
              <a:rPr lang="de-DE" dirty="0" smtClean="0"/>
              <a:t>Saal 1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5536" y="836712"/>
            <a:ext cx="165618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Umsetzung der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5536" y="2267580"/>
            <a:ext cx="24482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Beteiligung der Bürger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5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Windenergie in der Gemeinde Weeze aufgrund der 31. Änderung des Flächennutzungsplanes der Gemeinde Weeze</a:t>
            </a:r>
          </a:p>
          <a:p>
            <a:r>
              <a:rPr lang="de-DE" sz="1400" dirty="0" smtClean="0"/>
              <a:t>Beteiligung der Bürger an der Windenergie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" y="3651224"/>
            <a:ext cx="3332708" cy="30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17930"/>
            <a:ext cx="3116798" cy="30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25" y="3644931"/>
            <a:ext cx="3622179" cy="31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" y="3356070"/>
            <a:ext cx="1748531" cy="208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6" y="3717032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06" y="5266660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58" y="5194652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03" y="2132856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42" y="156531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56" y="126686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20" y="2132856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35" y="268155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323528" y="836712"/>
            <a:ext cx="230425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Folgende Ideen zur Bürgerbeteiligung: </a:t>
            </a:r>
          </a:p>
          <a:p>
            <a:r>
              <a:rPr lang="de-DE" sz="1200" dirty="0" smtClean="0"/>
              <a:t>2.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Errichtung einer Stiftung: Zahlung der ‚Pachtanteile‘ und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Gründung einer GmbH &amp; </a:t>
            </a:r>
            <a:r>
              <a:rPr lang="de-DE" sz="1200" dirty="0" err="1" smtClean="0"/>
              <a:t>CoKG</a:t>
            </a:r>
            <a:endParaRPr lang="de-DE" sz="1200" dirty="0" smtClean="0"/>
          </a:p>
        </p:txBody>
      </p:sp>
      <p:sp>
        <p:nvSpPr>
          <p:cNvPr id="22" name="Rechteck 21"/>
          <p:cNvSpPr/>
          <p:nvPr/>
        </p:nvSpPr>
        <p:spPr>
          <a:xfrm>
            <a:off x="5986922" y="710694"/>
            <a:ext cx="30495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Grundlagen:</a:t>
            </a:r>
          </a:p>
          <a:p>
            <a:r>
              <a:rPr lang="de-DE" sz="1200" dirty="0" smtClean="0"/>
              <a:t>Eigenkapital-Anteil </a:t>
            </a:r>
            <a:r>
              <a:rPr lang="de-DE" sz="1200" dirty="0"/>
              <a:t>durch </a:t>
            </a:r>
            <a:r>
              <a:rPr lang="de-DE" sz="1200" dirty="0" smtClean="0"/>
              <a:t>Kommanditeinlagen: 1,65 </a:t>
            </a:r>
            <a:r>
              <a:rPr lang="de-DE" sz="1200" dirty="0"/>
              <a:t>Mio. € (30 %)</a:t>
            </a:r>
          </a:p>
          <a:p>
            <a:r>
              <a:rPr lang="de-DE" sz="1200" dirty="0"/>
              <a:t>Fremdkapital durch </a:t>
            </a:r>
            <a:r>
              <a:rPr lang="de-DE" sz="1200" dirty="0" smtClean="0"/>
              <a:t>Darlehensaufnahme    3,85 </a:t>
            </a:r>
            <a:r>
              <a:rPr lang="de-DE" sz="1200" dirty="0"/>
              <a:t>Mio. € (70 %)</a:t>
            </a:r>
          </a:p>
          <a:p>
            <a:r>
              <a:rPr lang="de-DE" sz="1200" dirty="0"/>
              <a:t>Beteilige Bürger bei Kommanditanteilen von 20 TE:	82</a:t>
            </a:r>
          </a:p>
          <a:p>
            <a:r>
              <a:rPr lang="de-DE" sz="1200" dirty="0"/>
              <a:t>Beteiligte Bürger bei Kommanditanteilen von 2 TE:	820</a:t>
            </a:r>
          </a:p>
          <a:p>
            <a:r>
              <a:rPr lang="de-DE" sz="1200" dirty="0"/>
              <a:t>Kalkulatorischer Gesamt-Gewinn über 20 </a:t>
            </a:r>
            <a:r>
              <a:rPr lang="de-DE" sz="1200" dirty="0" smtClean="0"/>
              <a:t>Jahre: 1,6 </a:t>
            </a:r>
            <a:r>
              <a:rPr lang="de-DE" sz="1200" dirty="0"/>
              <a:t>Mio. € (nach Steuern)</a:t>
            </a:r>
          </a:p>
          <a:p>
            <a:r>
              <a:rPr lang="de-DE" sz="1200" dirty="0"/>
              <a:t>Rendite Kommanditanteil nach </a:t>
            </a:r>
            <a:r>
              <a:rPr lang="de-DE" sz="1200" dirty="0" smtClean="0"/>
              <a:t>Steuern:</a:t>
            </a:r>
            <a:r>
              <a:rPr lang="de-DE" sz="1200" dirty="0"/>
              <a:t> </a:t>
            </a:r>
            <a:r>
              <a:rPr lang="de-DE" sz="1200" dirty="0" smtClean="0"/>
              <a:t>      ca</a:t>
            </a:r>
            <a:r>
              <a:rPr lang="de-DE" sz="1200" dirty="0"/>
              <a:t>. 5 % </a:t>
            </a:r>
          </a:p>
        </p:txBody>
      </p:sp>
      <p:sp>
        <p:nvSpPr>
          <p:cNvPr id="8" name="Rechteck 7"/>
          <p:cNvSpPr/>
          <p:nvPr/>
        </p:nvSpPr>
        <p:spPr>
          <a:xfrm>
            <a:off x="2286000" y="3501008"/>
            <a:ext cx="4572000" cy="3231654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lvl="0"/>
            <a:r>
              <a:rPr lang="de-DE" sz="1200" dirty="0" smtClean="0"/>
              <a:t>- Höhere </a:t>
            </a:r>
            <a:r>
              <a:rPr lang="de-DE" sz="1200" dirty="0"/>
              <a:t>Rendite aufgrund des geringeren Eigenkapital-Anteils (sog. „</a:t>
            </a:r>
            <a:r>
              <a:rPr lang="de-DE" sz="1200" dirty="0" err="1"/>
              <a:t>Leverage</a:t>
            </a:r>
            <a:r>
              <a:rPr lang="de-DE" sz="1200" dirty="0"/>
              <a:t>-Effekt“)</a:t>
            </a:r>
          </a:p>
          <a:p>
            <a:pPr lvl="0"/>
            <a:r>
              <a:rPr lang="de-DE" sz="1200" dirty="0" smtClean="0"/>
              <a:t>- Der </a:t>
            </a:r>
            <a:r>
              <a:rPr lang="de-DE" sz="1200" dirty="0"/>
              <a:t>in Relation geringe Eigenkapital-Anteil lässt dafür weniger Beteiligungsmöglichkeiten für die Bürger zu.</a:t>
            </a:r>
          </a:p>
          <a:p>
            <a:pPr lvl="0"/>
            <a:r>
              <a:rPr lang="de-DE" sz="1200" dirty="0" smtClean="0"/>
              <a:t>- Aufgrund </a:t>
            </a:r>
            <a:r>
              <a:rPr lang="de-DE" sz="1200" dirty="0"/>
              <a:t>der höheren Rendite werden die Bürger voraussichtlich nur die max. Beteiligungshöhe von 20.000 € zeichnen. Dies führt dazu, dass nur 82 Bürger zum Zuge kommen würden. </a:t>
            </a:r>
          </a:p>
          <a:p>
            <a:pPr lvl="0"/>
            <a:r>
              <a:rPr lang="de-DE" sz="1200" dirty="0" smtClean="0"/>
              <a:t>- Der </a:t>
            </a:r>
            <a:r>
              <a:rPr lang="de-DE" sz="1200" dirty="0"/>
              <a:t>Verwaltungsaufwand einer Kommanditgesellschaft ist höher als bei einer Genossenschaft. Von einem Absenken der max. Beteiligungshöhe, um dadurch mehr Bürgern eine Beteiligung zu ermöglichen, wird daher eher abgeraten. </a:t>
            </a:r>
          </a:p>
          <a:p>
            <a:pPr lvl="0"/>
            <a:r>
              <a:rPr lang="de-DE" sz="1200" dirty="0" smtClean="0"/>
              <a:t>- Bedingt </a:t>
            </a:r>
            <a:r>
              <a:rPr lang="de-DE" sz="1200" dirty="0"/>
              <a:t>durch die Rechtsform muss ein Beteiligungsprospekt erstellt werden. Dieses kostet rund 50.000 € und wird von der </a:t>
            </a:r>
            <a:r>
              <a:rPr lang="de-DE" sz="1200" dirty="0" err="1"/>
              <a:t>Bafin</a:t>
            </a:r>
            <a:r>
              <a:rPr lang="de-DE" sz="1200" dirty="0"/>
              <a:t> (Bundesanstalt für Finanzdienstleistungsaufsicht) geprüft.  Die Gründungskommanditisten (= Gemeinde) tragen eine Prospekthaftung gegenüber den beteiligten Kommanditisten nach </a:t>
            </a:r>
            <a:r>
              <a:rPr lang="de-DE" sz="1200" dirty="0" err="1"/>
              <a:t>WpPG</a:t>
            </a:r>
            <a:r>
              <a:rPr lang="de-DE" sz="1200" dirty="0"/>
              <a:t> (Wertpapierprospektgesetz).</a:t>
            </a:r>
          </a:p>
        </p:txBody>
      </p:sp>
      <p:sp>
        <p:nvSpPr>
          <p:cNvPr id="5" name="Pfeil nach rechts 4">
            <a:hlinkClick r:id="rId8" action="ppaction://hlinksldjump"/>
          </p:cNvPr>
          <p:cNvSpPr/>
          <p:nvPr/>
        </p:nvSpPr>
        <p:spPr>
          <a:xfrm>
            <a:off x="8316416" y="6040018"/>
            <a:ext cx="576064" cy="288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3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Windenergie in der Gemeinde Weeze aufgrund der 31. Änderung des Flächennutzungsplanes der Gemeinde Weeze</a:t>
            </a:r>
          </a:p>
          <a:p>
            <a:r>
              <a:rPr lang="de-DE" sz="1400" dirty="0" smtClean="0"/>
              <a:t>Beteiligung der Bürger an der Windenergie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" y="3651224"/>
            <a:ext cx="3332708" cy="30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17930"/>
            <a:ext cx="3116798" cy="30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25" y="3644931"/>
            <a:ext cx="3622179" cy="31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" y="3356070"/>
            <a:ext cx="1748531" cy="208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6" y="3717032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06" y="5266660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58" y="5194652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03" y="2132856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42" y="156531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56" y="126686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20" y="2132856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35" y="268155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323528" y="836712"/>
            <a:ext cx="2304256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Folgende Ideen zur Bürgerbeteiligung: </a:t>
            </a:r>
          </a:p>
          <a:p>
            <a:r>
              <a:rPr lang="de-DE" sz="1200" dirty="0" smtClean="0"/>
              <a:t>3.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Errichtung einer Stiftung: Zahlung der ‚Pachtanteile‘ und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Zahlung eines Ertragsanteils</a:t>
            </a:r>
          </a:p>
        </p:txBody>
      </p:sp>
      <p:sp>
        <p:nvSpPr>
          <p:cNvPr id="2" name="Rechteck 1"/>
          <p:cNvSpPr/>
          <p:nvPr/>
        </p:nvSpPr>
        <p:spPr>
          <a:xfrm>
            <a:off x="5986922" y="711860"/>
            <a:ext cx="3121582" cy="3785652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lvl="0"/>
            <a:r>
              <a:rPr lang="de-DE" sz="1200" dirty="0"/>
              <a:t>Die Nachteile von Modell 1 und 2 führen dazu, keine WEA als Bürgerbeteiligung anzubieten.</a:t>
            </a:r>
          </a:p>
          <a:p>
            <a:pPr lvl="0"/>
            <a:r>
              <a:rPr lang="de-DE" sz="1200" dirty="0"/>
              <a:t>Das Modell 1 mit der Genossenschaft hat bei hohem Verwaltungsaufwand und dem verbleibenden unternehmerischen Risiko (z.B. durch geringes Windaufkommen) eine zu geringe Rendite.</a:t>
            </a:r>
          </a:p>
          <a:p>
            <a:pPr lvl="0"/>
            <a:r>
              <a:rPr lang="de-DE" sz="1200" dirty="0"/>
              <a:t>Das Modell 2 mit der Kommanditgesellschaft generiert zwar eine gute Rendite, dafür können nur wenige Bürger durch eine Beteiligung profitieren. Hinzu kommen der hohe Verwaltungsaufwand und die Prospekthaftung durch bzw. für die Gemeinde.</a:t>
            </a:r>
          </a:p>
          <a:p>
            <a:pPr lvl="0"/>
            <a:endParaRPr lang="de-DE" sz="1200" dirty="0" smtClean="0"/>
          </a:p>
          <a:p>
            <a:pPr lvl="0"/>
            <a:endParaRPr lang="de-DE" sz="1200" dirty="0"/>
          </a:p>
          <a:p>
            <a:pPr lvl="0"/>
            <a:r>
              <a:rPr lang="de-DE" sz="1200" dirty="0" smtClean="0"/>
              <a:t>Die </a:t>
            </a:r>
            <a:r>
              <a:rPr lang="de-DE" sz="1200" dirty="0"/>
              <a:t>Initiatoren betreiben die vorgesehenen 2 Bürger-WEA in Eigenregie. </a:t>
            </a:r>
          </a:p>
          <a:p>
            <a:pPr lvl="0"/>
            <a:r>
              <a:rPr lang="de-DE" sz="1200" dirty="0"/>
              <a:t>Die Initiatoren erhöhen dafür die jährliche Summe, die in die vorgesehene Bürgerstiftung eingezahlt wird. </a:t>
            </a:r>
          </a:p>
        </p:txBody>
      </p:sp>
      <p:sp>
        <p:nvSpPr>
          <p:cNvPr id="3" name="Pfeil nach unten 2"/>
          <p:cNvSpPr/>
          <p:nvPr/>
        </p:nvSpPr>
        <p:spPr>
          <a:xfrm>
            <a:off x="7369422" y="3140968"/>
            <a:ext cx="15490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303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260648"/>
            <a:ext cx="74888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Angebot für die alleinige Stiftungslösung: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9087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Pachtanteil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932040" y="8994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Ertragsanteil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628800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Fixe jährliche Zahlungen aus den Pachtanteilen:</a:t>
            </a:r>
          </a:p>
          <a:p>
            <a:endParaRPr lang="de-DE" sz="1400" dirty="0"/>
          </a:p>
          <a:p>
            <a:r>
              <a:rPr lang="de-DE" sz="1400" dirty="0" smtClean="0"/>
              <a:t>50.000 € für die Anlagen in </a:t>
            </a:r>
            <a:r>
              <a:rPr lang="de-DE" sz="1400" dirty="0" err="1" smtClean="0"/>
              <a:t>Kalbeck</a:t>
            </a:r>
            <a:endParaRPr lang="de-DE" sz="1400" dirty="0" smtClean="0"/>
          </a:p>
          <a:p>
            <a:endParaRPr lang="de-DE" sz="1400" dirty="0"/>
          </a:p>
          <a:p>
            <a:r>
              <a:rPr lang="de-DE" sz="1400" dirty="0" smtClean="0"/>
              <a:t>20.000 € für die Anlagen im </a:t>
            </a:r>
            <a:r>
              <a:rPr lang="de-DE" sz="1400" dirty="0" err="1" smtClean="0"/>
              <a:t>Baaler</a:t>
            </a:r>
            <a:r>
              <a:rPr lang="de-DE" sz="1400" dirty="0" smtClean="0"/>
              <a:t> Bruch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004048" y="1628800"/>
            <a:ext cx="33843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dirty="0" smtClean="0"/>
              <a:t>Variabler Ertragsanteil für die ‚fiktiven Bürgerwindräder‘</a:t>
            </a:r>
          </a:p>
          <a:p>
            <a:pPr algn="just"/>
            <a:endParaRPr lang="de-DE" sz="1400" dirty="0"/>
          </a:p>
          <a:p>
            <a:pPr algn="just"/>
            <a:r>
              <a:rPr lang="de-DE" sz="1400" b="1" dirty="0" smtClean="0"/>
              <a:t>Berechnung Ausgangswert:</a:t>
            </a:r>
          </a:p>
          <a:p>
            <a:pPr algn="just"/>
            <a:endParaRPr lang="de-DE" sz="1400" dirty="0" smtClean="0"/>
          </a:p>
          <a:p>
            <a:pPr algn="just"/>
            <a:r>
              <a:rPr lang="de-DE" sz="1400" dirty="0" smtClean="0"/>
              <a:t>Errechneter Ertrag für die beiden fiktiven Bürgerwindräder: 1,5 Mio. €/20 Jahre </a:t>
            </a:r>
          </a:p>
          <a:p>
            <a:pPr algn="just"/>
            <a:r>
              <a:rPr lang="de-DE" sz="1400" dirty="0" smtClean="0"/>
              <a:t>= 75.000 € /Jahr</a:t>
            </a:r>
          </a:p>
          <a:p>
            <a:pPr algn="just"/>
            <a:r>
              <a:rPr lang="de-DE" sz="1400" dirty="0" smtClean="0"/>
              <a:t>Abschlag </a:t>
            </a:r>
            <a:r>
              <a:rPr lang="de-DE" sz="1400" dirty="0"/>
              <a:t>für die Übernahme des </a:t>
            </a:r>
            <a:r>
              <a:rPr lang="de-DE" sz="1400" dirty="0" smtClean="0"/>
              <a:t>unternehmerischen </a:t>
            </a:r>
            <a:r>
              <a:rPr lang="de-DE" sz="1400" dirty="0"/>
              <a:t>Risikos aufgrund der Übernahme der Eigenkapitallast: </a:t>
            </a:r>
            <a:r>
              <a:rPr lang="de-DE" sz="1400" dirty="0" smtClean="0"/>
              <a:t>25.000 €</a:t>
            </a:r>
          </a:p>
          <a:p>
            <a:pPr algn="just"/>
            <a:endParaRPr lang="de-DE" sz="1400" dirty="0"/>
          </a:p>
          <a:p>
            <a:pPr algn="just"/>
            <a:r>
              <a:rPr lang="de-DE" sz="1400" dirty="0"/>
              <a:t>Vorschlag Beteiligung: Gesellschaft 40 % - Stiftung: 60 %</a:t>
            </a:r>
          </a:p>
          <a:p>
            <a:pPr algn="just"/>
            <a:r>
              <a:rPr lang="de-DE" sz="1400" dirty="0"/>
              <a:t>Zahlung in die Stiftung: 30.000 € / </a:t>
            </a:r>
            <a:r>
              <a:rPr lang="de-DE" sz="1400" dirty="0" smtClean="0"/>
              <a:t>Jahr</a:t>
            </a:r>
            <a:endParaRPr lang="de-DE" sz="1400" dirty="0"/>
          </a:p>
          <a:p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60551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35644" y="4046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Ertragsanteil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3418" y="980728"/>
            <a:ext cx="35325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dirty="0" smtClean="0"/>
              <a:t>Variabler Ertragsanteil für die ‚fiktiven Bürgerwindräder‘</a:t>
            </a:r>
          </a:p>
          <a:p>
            <a:pPr algn="just"/>
            <a:endParaRPr lang="de-DE" sz="1400" dirty="0"/>
          </a:p>
          <a:p>
            <a:pPr algn="just"/>
            <a:r>
              <a:rPr lang="de-DE" sz="1400" b="1" dirty="0" smtClean="0"/>
              <a:t>Berechnung Wertschwankungen:</a:t>
            </a:r>
          </a:p>
          <a:p>
            <a:pPr algn="just"/>
            <a:endParaRPr lang="de-DE" sz="1400" dirty="0" smtClean="0"/>
          </a:p>
          <a:p>
            <a:pPr algn="just"/>
            <a:r>
              <a:rPr lang="de-DE" sz="1400" dirty="0" smtClean="0"/>
              <a:t>Grundlage für den errechneten Ertrag für die beiden fiktiven Bürgerwindräder: </a:t>
            </a:r>
          </a:p>
          <a:p>
            <a:pPr algn="just"/>
            <a:endParaRPr lang="de-DE" sz="1400" dirty="0"/>
          </a:p>
          <a:p>
            <a:pPr algn="just"/>
            <a:r>
              <a:rPr lang="de-DE" sz="1400" dirty="0" smtClean="0"/>
              <a:t>20 Mio. </a:t>
            </a:r>
            <a:r>
              <a:rPr lang="de-DE" sz="1400" dirty="0" err="1" smtClean="0"/>
              <a:t>kw</a:t>
            </a:r>
            <a:r>
              <a:rPr lang="de-DE" sz="1400" dirty="0" smtClean="0"/>
              <a:t>/h pro Jahr (= 100 %)</a:t>
            </a:r>
          </a:p>
          <a:p>
            <a:pPr algn="just"/>
            <a:r>
              <a:rPr lang="de-DE" sz="1400" dirty="0" smtClean="0"/>
              <a:t>Davon entfallen auf ‚Bürgerwindräder‘:</a:t>
            </a:r>
          </a:p>
          <a:p>
            <a:pPr algn="just"/>
            <a:r>
              <a:rPr lang="de-DE" sz="1400" dirty="0" smtClean="0"/>
              <a:t>8,4 Mio. </a:t>
            </a:r>
            <a:r>
              <a:rPr lang="de-DE" sz="1400" dirty="0" err="1" smtClean="0"/>
              <a:t>kw</a:t>
            </a:r>
            <a:r>
              <a:rPr lang="de-DE" sz="1400" dirty="0" smtClean="0"/>
              <a:t>/h pro Jahr (= 42 %) </a:t>
            </a:r>
          </a:p>
          <a:p>
            <a:pPr algn="just"/>
            <a:endParaRPr lang="de-DE" sz="1400" dirty="0" smtClean="0"/>
          </a:p>
          <a:p>
            <a:pPr algn="just"/>
            <a:r>
              <a:rPr lang="de-DE" sz="1400" dirty="0" smtClean="0"/>
              <a:t>Vorschlag: </a:t>
            </a:r>
          </a:p>
          <a:p>
            <a:pPr algn="just"/>
            <a:r>
              <a:rPr lang="de-DE" sz="1400" dirty="0" smtClean="0"/>
              <a:t>Pro Abweichung um volle 500.000 </a:t>
            </a:r>
            <a:r>
              <a:rPr lang="de-DE" sz="1400" dirty="0" err="1" smtClean="0"/>
              <a:t>kwh</a:t>
            </a:r>
            <a:r>
              <a:rPr lang="de-DE" sz="1400" dirty="0" smtClean="0"/>
              <a:t> pro Jahr für die fünf Anlagen erhöht/senkt sich der Ertragsanteil für die Stiftung um 10.000 €</a:t>
            </a:r>
            <a:endParaRPr lang="de-DE" sz="1400" dirty="0"/>
          </a:p>
          <a:p>
            <a:pPr algn="just"/>
            <a:endParaRPr lang="de-DE" sz="1400" dirty="0" smtClean="0"/>
          </a:p>
          <a:p>
            <a:pPr algn="just"/>
            <a:r>
              <a:rPr lang="de-DE" sz="1400" dirty="0" smtClean="0"/>
              <a:t>Folge:</a:t>
            </a:r>
          </a:p>
          <a:p>
            <a:pPr algn="just"/>
            <a:r>
              <a:rPr lang="de-DE" sz="1400" dirty="0" smtClean="0"/>
              <a:t>0 € Ertragsanteil bei Leistung &lt; 19 Mio. </a:t>
            </a:r>
            <a:r>
              <a:rPr lang="de-DE" sz="1400" dirty="0" err="1" smtClean="0"/>
              <a:t>kwh</a:t>
            </a:r>
            <a:endParaRPr lang="de-DE" sz="1400" dirty="0" smtClean="0"/>
          </a:p>
          <a:p>
            <a:pPr algn="just"/>
            <a:endParaRPr lang="de-DE" sz="1400" dirty="0"/>
          </a:p>
          <a:p>
            <a:pPr algn="just"/>
            <a:r>
              <a:rPr lang="de-DE" sz="1400" dirty="0" smtClean="0"/>
              <a:t>Steigerung des Ertragsanteils bis auf 70.000 € bei einer Leistung ab 22,5 Mio. </a:t>
            </a:r>
            <a:r>
              <a:rPr lang="de-DE" sz="1400" dirty="0" err="1" smtClean="0"/>
              <a:t>kwh</a:t>
            </a:r>
            <a:endParaRPr lang="de-DE" sz="1400" dirty="0" smtClean="0"/>
          </a:p>
          <a:p>
            <a:pPr algn="just"/>
            <a:endParaRPr lang="de-DE" sz="1400" dirty="0"/>
          </a:p>
          <a:p>
            <a:pPr algn="just"/>
            <a:r>
              <a:rPr lang="de-DE" sz="1400" dirty="0" smtClean="0"/>
              <a:t>Sonderfall ab 22,5 Mio. </a:t>
            </a:r>
            <a:r>
              <a:rPr lang="de-DE" sz="1400" dirty="0" err="1" smtClean="0"/>
              <a:t>kwh</a:t>
            </a:r>
            <a:r>
              <a:rPr lang="de-DE" sz="1400" dirty="0" smtClean="0"/>
              <a:t>: Steigerung pro weitere volle 500.000 </a:t>
            </a:r>
            <a:r>
              <a:rPr lang="de-DE" sz="1400" dirty="0" err="1" smtClean="0"/>
              <a:t>kwh</a:t>
            </a:r>
            <a:r>
              <a:rPr lang="de-DE" sz="1400" dirty="0" smtClean="0"/>
              <a:t> nur noch 5.000 € </a:t>
            </a:r>
            <a:endParaRPr lang="de-DE" sz="1400" dirty="0"/>
          </a:p>
          <a:p>
            <a:endParaRPr lang="de-DE" sz="14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012"/>
              </p:ext>
            </p:extLst>
          </p:nvPr>
        </p:nvGraphicFramePr>
        <p:xfrm>
          <a:off x="4172396" y="2867819"/>
          <a:ext cx="4864100" cy="1990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9923"/>
                <a:gridCol w="1015337"/>
                <a:gridCol w="904285"/>
                <a:gridCol w="1294555"/>
              </a:tblGrid>
              <a:tr h="6000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Stromleistung aller </a:t>
                      </a:r>
                      <a:br>
                        <a:rPr lang="de-DE" sz="1200" u="none" strike="noStrike" dirty="0">
                          <a:effectLst/>
                        </a:rPr>
                      </a:br>
                      <a:r>
                        <a:rPr lang="de-DE" sz="1200" u="none" strike="noStrike" dirty="0">
                          <a:effectLst/>
                        </a:rPr>
                        <a:t>5 WEA im </a:t>
                      </a:r>
                      <a:r>
                        <a:rPr lang="de-DE" sz="1200" u="none" strike="noStrike" dirty="0" err="1">
                          <a:effectLst/>
                        </a:rPr>
                        <a:t>Baaler</a:t>
                      </a:r>
                      <a:r>
                        <a:rPr lang="de-DE" sz="1200" u="none" strike="noStrike" dirty="0">
                          <a:effectLst/>
                        </a:rPr>
                        <a:t> Bruch</a:t>
                      </a:r>
                      <a:br>
                        <a:rPr lang="de-DE" sz="1200" u="none" strike="noStrike" dirty="0">
                          <a:effectLst/>
                        </a:rPr>
                      </a:br>
                      <a:r>
                        <a:rPr lang="de-DE" sz="1200" u="none" strike="noStrike" dirty="0">
                          <a:effectLst/>
                        </a:rPr>
                        <a:t>in </a:t>
                      </a:r>
                      <a:r>
                        <a:rPr lang="de-DE" sz="1200" u="none" strike="noStrike" dirty="0" err="1">
                          <a:effectLst/>
                        </a:rPr>
                        <a:t>kwh</a:t>
                      </a:r>
                      <a:r>
                        <a:rPr lang="de-DE" sz="1200" u="none" strike="noStrike" dirty="0">
                          <a:effectLst/>
                        </a:rPr>
                        <a:t>: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Ertragsanteil</a:t>
                      </a:r>
                      <a:br>
                        <a:rPr lang="de-DE" sz="1200" u="none" strike="noStrike">
                          <a:effectLst/>
                        </a:rPr>
                      </a:br>
                      <a:r>
                        <a:rPr lang="de-DE" sz="1200" u="none" strike="noStrike">
                          <a:effectLst/>
                        </a:rPr>
                        <a:t>in €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Pachtanteil</a:t>
                      </a:r>
                      <a:br>
                        <a:rPr lang="de-DE" sz="1200" u="none" strike="noStrike">
                          <a:effectLst/>
                        </a:rPr>
                      </a:br>
                      <a:r>
                        <a:rPr lang="de-DE" sz="1200" u="none" strike="noStrike">
                          <a:effectLst/>
                        </a:rPr>
                        <a:t>in €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Jahreszahlung an </a:t>
                      </a:r>
                      <a:br>
                        <a:rPr lang="de-DE" sz="1200" u="none" strike="noStrike">
                          <a:effectLst/>
                        </a:rPr>
                      </a:br>
                      <a:r>
                        <a:rPr lang="de-DE" sz="1200" u="none" strike="noStrike">
                          <a:effectLst/>
                        </a:rPr>
                        <a:t>die Stiftung in €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smtClean="0">
                          <a:effectLst/>
                        </a:rPr>
                        <a:t>18.999.999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70.000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70.000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20.000.000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30.000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70.000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100.000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21.000.000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50.000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70.000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120.000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22.000.000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70.000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70.000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140.000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23.000.000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85.000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70.000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155.000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067944" y="258639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Beispielberechnungen: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9398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332656"/>
            <a:ext cx="5760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GmbH &amp; </a:t>
            </a:r>
            <a:r>
              <a:rPr lang="de-DE" dirty="0" err="1" smtClean="0"/>
              <a:t>CoKG</a:t>
            </a:r>
            <a:r>
              <a:rPr lang="de-DE" dirty="0" smtClean="0"/>
              <a:t>: </a:t>
            </a:r>
            <a:r>
              <a:rPr lang="de-DE" dirty="0"/>
              <a:t>Eigenkapitalrendite bei Windertrag von 20 Mio. </a:t>
            </a:r>
            <a:r>
              <a:rPr lang="de-DE" dirty="0" err="1"/>
              <a:t>kwh</a:t>
            </a:r>
            <a:r>
              <a:rPr lang="de-DE" dirty="0"/>
              <a:t>: </a:t>
            </a:r>
            <a:r>
              <a:rPr lang="de-DE" dirty="0" smtClean="0"/>
              <a:t>5,00 %,</a:t>
            </a:r>
          </a:p>
          <a:p>
            <a:r>
              <a:rPr lang="de-DE" dirty="0" smtClean="0"/>
              <a:t>ergibt </a:t>
            </a:r>
            <a:r>
              <a:rPr lang="de-DE" dirty="0"/>
              <a:t>eine Zahlung in die Bürgerschaft bei </a:t>
            </a:r>
            <a:r>
              <a:rPr lang="de-DE" dirty="0" smtClean="0"/>
              <a:t>1,65 </a:t>
            </a:r>
            <a:r>
              <a:rPr lang="de-DE" dirty="0"/>
              <a:t>Mio. € </a:t>
            </a:r>
            <a:r>
              <a:rPr lang="de-DE" dirty="0" smtClean="0"/>
              <a:t>Eigenkapitaleinsatz in Höhe </a:t>
            </a:r>
            <a:r>
              <a:rPr lang="de-DE" dirty="0"/>
              <a:t>von </a:t>
            </a:r>
            <a:r>
              <a:rPr lang="de-DE" dirty="0" smtClean="0"/>
              <a:t>82.500 € jährlich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Genossenschaft</a:t>
            </a:r>
            <a:r>
              <a:rPr lang="de-DE" dirty="0"/>
              <a:t>: Eigenkapitalrendite bei Windertrag von 20 Mio. </a:t>
            </a:r>
            <a:r>
              <a:rPr lang="de-DE" dirty="0" err="1"/>
              <a:t>kwh</a:t>
            </a:r>
            <a:r>
              <a:rPr lang="de-DE" dirty="0"/>
              <a:t>: 2,00 </a:t>
            </a:r>
            <a:r>
              <a:rPr lang="de-DE" dirty="0" smtClean="0"/>
              <a:t>%, ergibt </a:t>
            </a:r>
            <a:r>
              <a:rPr lang="de-DE" dirty="0"/>
              <a:t>eine Zahlung in die Bürgerschaft bei 3,3 Mio. € </a:t>
            </a:r>
            <a:r>
              <a:rPr lang="de-DE" dirty="0" smtClean="0"/>
              <a:t>Eigenkapitaleinsatz </a:t>
            </a:r>
            <a:r>
              <a:rPr lang="de-DE" dirty="0"/>
              <a:t>von 66.000 </a:t>
            </a:r>
            <a:r>
              <a:rPr lang="de-DE" dirty="0" smtClean="0"/>
              <a:t>€ jährlich</a:t>
            </a:r>
            <a:endParaRPr lang="de-DE" dirty="0"/>
          </a:p>
          <a:p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99" y="1556792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2323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33" y="548680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37" y="3861048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09" y="3872928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12" y="4869160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45" y="5822573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54" y="5826070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88" y="5829631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82" y="5829631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60966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260648"/>
            <a:ext cx="53285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Vergleichsberechnung ‚Bürgerertrag‘:</a:t>
            </a:r>
          </a:p>
        </p:txBody>
      </p:sp>
    </p:spTree>
    <p:extLst>
      <p:ext uri="{BB962C8B-B14F-4D97-AF65-F5344CB8AC3E}">
        <p14:creationId xmlns:p14="http://schemas.microsoft.com/office/powerpoint/2010/main" val="3589223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0034" y="260648"/>
            <a:ext cx="4634730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Zahlung in die Stiftung bei 20  Mio. </a:t>
            </a:r>
            <a:r>
              <a:rPr lang="de-DE" dirty="0" err="1" smtClean="0"/>
              <a:t>kwh</a:t>
            </a:r>
            <a:r>
              <a:rPr lang="de-DE" dirty="0" smtClean="0"/>
              <a:t> und </a:t>
            </a:r>
          </a:p>
          <a:p>
            <a:r>
              <a:rPr lang="de-DE" dirty="0" smtClean="0"/>
              <a:t>bei 0 € Eigenkapitaleinsatz der Bürger: 50.000 €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19" y="860812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43190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66156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06" y="860812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69912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34" y="1780758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56" y="1769912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18" y="1726307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726307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7" y="1726307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3" y="860812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66156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44" y="2531912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11" y="5619328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97152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6" y="5619328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5" y="4797152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1" y="3963988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21" y="3963988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7" y="3963988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2544346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7" y="2542758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13" y="3946295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41" y="3953578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60996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91" y="4760996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27" y="4760996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59152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5619328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7" y="5606949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79" y="5613907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20" y="2564904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07" y="2594992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740" y="3946295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95" y="2612958"/>
            <a:ext cx="1354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0034" y="332656"/>
            <a:ext cx="5328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Vergleichsberechnung ‚Bürgerertrag‘:</a:t>
            </a:r>
          </a:p>
        </p:txBody>
      </p:sp>
    </p:spTree>
    <p:extLst>
      <p:ext uri="{BB962C8B-B14F-4D97-AF65-F5344CB8AC3E}">
        <p14:creationId xmlns:p14="http://schemas.microsoft.com/office/powerpoint/2010/main" val="3957715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2606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Darstellung der steuerlichen Auswirkungen für die Genossenschafts-  und für die GmbH &amp; Co.KG-Lösung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15233"/>
              </p:ext>
            </p:extLst>
          </p:nvPr>
        </p:nvGraphicFramePr>
        <p:xfrm>
          <a:off x="615950" y="1707232"/>
          <a:ext cx="7912100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1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Annahmen: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- Beteiligungshöhe: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5.000,00 €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- Rendite vor Steuern: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5,0%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- Einkommensteuersatz inkl. Soli u. KiSt.: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27,0%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(entspricht Einkommen von rd. 50.000 € pro Jahr)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- Gewerbesteuersatz: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15,0%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(bei Hebesatz über 380 voll auf Einkommensteuer anrechenbar)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Genossenschaft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Kommanditgesellschaft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Gewinn vor Steuern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5,0%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250,00 €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5,00%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250,00 €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(abzgl. Körperschaftssteuer)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15,0%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-37,50 €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(abzgl. Gewerbesteuer)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15,0%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-37,50 €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15,00%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-37,50 €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abzgl. Steuern in Gesellschaft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-75,00 €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-37,50 €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Ausschüttbarer Gewinn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175,00 €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3,5%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212,50 €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4,3%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(abzgl. Abgeltungssteuer inkl. Soli u </a:t>
                      </a:r>
                      <a:r>
                        <a:rPr lang="de-DE" sz="1100" u="none" strike="noStrike" dirty="0" err="1">
                          <a:effectLst/>
                        </a:rPr>
                        <a:t>KiSt</a:t>
                      </a:r>
                      <a:r>
                        <a:rPr lang="de-DE" sz="1100" u="none" strike="noStrike" dirty="0">
                          <a:effectLst/>
                        </a:rPr>
                        <a:t>.)</a:t>
                      </a:r>
                      <a:endParaRPr lang="de-D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27,0%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-47,25 €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(abzgl. Einkommensteuer inkl. Soli u KiSt.)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27,00%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-57,38 €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(zzgl. Anrechnung Gewerbesteuer)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37,50 €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abzgl. persönliche Steuern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-47,25 €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-19,88 €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Netto-Gewinn nach Steuern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127,75 €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2,6%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192,63 €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3,9%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Bemerkung zur Genossenschaft: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Ist der persönliche Steuersatz geringer als die Abgeltungssteuer kann dies über Steuererklärung zurückgefordert werden.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943"/>
              </p:ext>
            </p:extLst>
          </p:nvPr>
        </p:nvGraphicFramePr>
        <p:xfrm>
          <a:off x="615950" y="1772816"/>
          <a:ext cx="7912100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1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Annahmen: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- Beteiligungshöhe: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5.000,00 €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- Rendite vor Steuern: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5,0%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- Einkommensteuersatz inkl. Soli u. KiSt.: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0,0%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- Gewerbesteuersatz: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15,0%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Genossenschaft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Kommanditgesellschaft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Gewinn vor Steuern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5,0%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250,00 €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5,00%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250,00 €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(abzgl. Körperschaftssteuer)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15,0%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-37,50 €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(abzgl. Gewerbesteuer)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15,0%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-37,50 €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15,00%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-37,50 €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abzgl. Steuern in Gesellschaft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-75,00 €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-37,50 €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Ausschüttbarer Gewinn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175,00 €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3,5%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212,50 €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4,3%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(abzgl. Abgeltungssteuer inkl. Soli u KiSt.)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27,0%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-47,25 €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(abzgl. Einkommensteuer inkl. Soli u KiSt.)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0,00%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(zzgl. Rückforderung Abgeltungssteuer)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27,0%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47,25 €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abzgl. persönliche Steuern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Netto-Gewinn nach Steuern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175,00 €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3,5%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212,50 €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4,3%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Bemerkung zur Genossenschaft: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Da der persönliche Steuersatz geringer als die Abgeltungssteuer ist, wird dieser über die Steuererklärung zurückgefordert.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Pfeil nach links 1">
            <a:hlinkClick r:id="rId2" action="ppaction://hlinksldjump"/>
          </p:cNvPr>
          <p:cNvSpPr/>
          <p:nvPr/>
        </p:nvSpPr>
        <p:spPr>
          <a:xfrm>
            <a:off x="7812360" y="6309320"/>
            <a:ext cx="576000" cy="2880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4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82631"/>
            <a:ext cx="4348090" cy="283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82631"/>
            <a:ext cx="3744415" cy="283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9" y="928117"/>
            <a:ext cx="36671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Windenergie in der Gemeinde Weeze aufgrund der 31. Änderung des Flächennutzungsplanes der Gemeinde Weeze</a:t>
            </a:r>
          </a:p>
          <a:p>
            <a:r>
              <a:rPr lang="de-DE" sz="1400" dirty="0" smtClean="0"/>
              <a:t>Beteiligung der Bürger an der Windenergie</a:t>
            </a:r>
            <a:endParaRPr lang="de-DE" sz="1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9572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6" y="5613961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42" y="5560492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33" y="3933056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75" y="5378144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03" y="5186343"/>
            <a:ext cx="459255" cy="102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1399" y="2348880"/>
            <a:ext cx="423658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Möglichkeit zur Errichtung von 21 Großanlagen       (&gt; 200 m</a:t>
            </a:r>
            <a:r>
              <a:rPr lang="de-DE" b="1" dirty="0" smtClean="0">
                <a:solidFill>
                  <a:srgbClr val="00B050"/>
                </a:solidFill>
              </a:rPr>
              <a:t>)</a:t>
            </a:r>
          </a:p>
          <a:p>
            <a:endParaRPr lang="de-DE" b="1" dirty="0">
              <a:solidFill>
                <a:srgbClr val="00B050"/>
              </a:solidFill>
            </a:endParaRPr>
          </a:p>
          <a:p>
            <a:endParaRPr lang="de-DE" b="1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17" y="836713"/>
            <a:ext cx="42176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 Bild in Originalgröße anzeigen 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51" y="2151815"/>
            <a:ext cx="43204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74" y="2301242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 Bild in Originalgröße anzeigen 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01" y="1268760"/>
            <a:ext cx="481138" cy="10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59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82631"/>
            <a:ext cx="4348090" cy="283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82631"/>
            <a:ext cx="3744415" cy="283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51520" y="188640"/>
            <a:ext cx="8637318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Windenergie in der Gemeinde Weeze aufgrund der 31. Änderung des Flächennutzungsplanes der Gemeinde Weeze</a:t>
            </a:r>
          </a:p>
          <a:p>
            <a:r>
              <a:rPr lang="de-DE" sz="1400" dirty="0" smtClean="0"/>
              <a:t>Beteiligung der Bürger an der Windenergie</a:t>
            </a:r>
          </a:p>
          <a:p>
            <a:endParaRPr lang="de-DE" sz="1400" dirty="0" smtClean="0"/>
          </a:p>
        </p:txBody>
      </p:sp>
      <p:pic>
        <p:nvPicPr>
          <p:cNvPr id="1031" name="Picture 7" descr=" Bild in Originalgröße anzeigen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63966"/>
            <a:ext cx="43204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6" y="5613961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42" y="5560492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7" y="2235994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33" y="3933056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75" y="5378144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03" y="5186343"/>
            <a:ext cx="459255" cy="102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04687" y="1630541"/>
            <a:ext cx="252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</a:rPr>
              <a:t>Errichtung (mind.) eines Bürgerwindrades für eine zu gründende Genossenschaft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79712" y="2926685"/>
            <a:ext cx="205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</a:rPr>
              <a:t>Ein oder mehrere Windrad/-räder für Großanleger in Form einer GmbH</a:t>
            </a:r>
            <a:endParaRPr lang="de-DE" sz="12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4" y="1238925"/>
            <a:ext cx="1542003" cy="154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5" y="2431896"/>
            <a:ext cx="1784663" cy="142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63951" y="869593"/>
            <a:ext cx="411352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1400" dirty="0" smtClean="0">
                <a:solidFill>
                  <a:prstClr val="black"/>
                </a:solidFill>
              </a:rPr>
              <a:t>Seinerzeitige Planung </a:t>
            </a:r>
            <a:r>
              <a:rPr lang="de-DE" sz="1400" dirty="0">
                <a:solidFill>
                  <a:prstClr val="black"/>
                </a:solidFill>
              </a:rPr>
              <a:t>der Bürgerbeteiligung bei 21 </a:t>
            </a:r>
            <a:r>
              <a:rPr lang="de-DE" sz="1400" dirty="0" smtClean="0">
                <a:solidFill>
                  <a:prstClr val="black"/>
                </a:solidFill>
              </a:rPr>
              <a:t>Großanlagen: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94" y="548680"/>
            <a:ext cx="4217688" cy="324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 Bild in Originalgröße anzeigen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34" y="1909409"/>
            <a:ext cx="43204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28991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75" y="4374653"/>
            <a:ext cx="9572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290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82631"/>
            <a:ext cx="4348090" cy="283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82631"/>
            <a:ext cx="3744415" cy="283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 Bild in Originalgröße anzeigen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63966"/>
            <a:ext cx="43204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93" y="4203946"/>
            <a:ext cx="9572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6" y="5613961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42" y="5560492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7" y="2235994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33" y="3933056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75" y="5378144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03" y="5186343"/>
            <a:ext cx="459255" cy="102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21" y="1473682"/>
            <a:ext cx="1748023" cy="116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ildergebnis für stiftung bundesverba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28" y="2876559"/>
            <a:ext cx="2068856" cy="84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3526" y="1412776"/>
            <a:ext cx="2010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</a:rPr>
              <a:t>Förderung einer bestimmten Anzahl von Sparbüchern mit einer Höchstgrenze an Spareinlagen mit einem leicht erhöhtem Zinssatz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4" y="280473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</a:rPr>
              <a:t>Einrichtung einer Stiftung, die Zahlungen der Grundstückseigentümer der Windanlagengrundstücke aus der Pacht für die Windanlagen erhält.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1520" y="188640"/>
            <a:ext cx="864096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Windenergie in der Gemeinde Weeze aufgrund der 31. Änderung des Flächennutzungsplanes der Gemeinde Weeze</a:t>
            </a:r>
          </a:p>
          <a:p>
            <a:r>
              <a:rPr lang="de-DE" sz="1400" dirty="0" smtClean="0"/>
              <a:t>Beteiligung der Bürger an der Windenergie</a:t>
            </a:r>
          </a:p>
          <a:p>
            <a:endParaRPr lang="de-DE" sz="1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94" y="548680"/>
            <a:ext cx="4217688" cy="324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 Bild in Originalgröße anzeigen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92" y="1997337"/>
            <a:ext cx="43204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51" y="2359750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263951" y="869593"/>
            <a:ext cx="411352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1400" dirty="0" smtClean="0">
                <a:solidFill>
                  <a:prstClr val="black"/>
                </a:solidFill>
              </a:rPr>
              <a:t>Seinerzeitige Planung </a:t>
            </a:r>
            <a:r>
              <a:rPr lang="de-DE" sz="1400" dirty="0">
                <a:solidFill>
                  <a:prstClr val="black"/>
                </a:solidFill>
              </a:rPr>
              <a:t>der Bürgerbeteiligung bei 21 </a:t>
            </a:r>
            <a:r>
              <a:rPr lang="de-DE" sz="1400" dirty="0" smtClean="0">
                <a:solidFill>
                  <a:prstClr val="black"/>
                </a:solidFill>
              </a:rPr>
              <a:t>Großanlagen:</a:t>
            </a:r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90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6" y="793965"/>
            <a:ext cx="3744415" cy="28307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Freihandform 2"/>
          <p:cNvSpPr/>
          <p:nvPr/>
        </p:nvSpPr>
        <p:spPr>
          <a:xfrm>
            <a:off x="1388802" y="1897363"/>
            <a:ext cx="936103" cy="817877"/>
          </a:xfrm>
          <a:custGeom>
            <a:avLst/>
            <a:gdLst>
              <a:gd name="connsiteX0" fmla="*/ 352 w 1235594"/>
              <a:gd name="connsiteY0" fmla="*/ 747684 h 1116652"/>
              <a:gd name="connsiteX1" fmla="*/ 40457 w 1235594"/>
              <a:gd name="connsiteY1" fmla="*/ 715599 h 1116652"/>
              <a:gd name="connsiteX2" fmla="*/ 64520 w 1235594"/>
              <a:gd name="connsiteY2" fmla="*/ 691536 h 1116652"/>
              <a:gd name="connsiteX3" fmla="*/ 112646 w 1235594"/>
              <a:gd name="connsiteY3" fmla="*/ 667473 h 1116652"/>
              <a:gd name="connsiteX4" fmla="*/ 128689 w 1235594"/>
              <a:gd name="connsiteY4" fmla="*/ 651431 h 1116652"/>
              <a:gd name="connsiteX5" fmla="*/ 176815 w 1235594"/>
              <a:gd name="connsiteY5" fmla="*/ 627368 h 1116652"/>
              <a:gd name="connsiteX6" fmla="*/ 192857 w 1235594"/>
              <a:gd name="connsiteY6" fmla="*/ 603305 h 1116652"/>
              <a:gd name="connsiteX7" fmla="*/ 216920 w 1235594"/>
              <a:gd name="connsiteY7" fmla="*/ 595284 h 1116652"/>
              <a:gd name="connsiteX8" fmla="*/ 240983 w 1235594"/>
              <a:gd name="connsiteY8" fmla="*/ 579241 h 1116652"/>
              <a:gd name="connsiteX9" fmla="*/ 257025 w 1235594"/>
              <a:gd name="connsiteY9" fmla="*/ 555178 h 1116652"/>
              <a:gd name="connsiteX10" fmla="*/ 305152 w 1235594"/>
              <a:gd name="connsiteY10" fmla="*/ 523094 h 1116652"/>
              <a:gd name="connsiteX11" fmla="*/ 321194 w 1235594"/>
              <a:gd name="connsiteY11" fmla="*/ 499031 h 1116652"/>
              <a:gd name="connsiteX12" fmla="*/ 345257 w 1235594"/>
              <a:gd name="connsiteY12" fmla="*/ 491010 h 1116652"/>
              <a:gd name="connsiteX13" fmla="*/ 377341 w 1235594"/>
              <a:gd name="connsiteY13" fmla="*/ 442884 h 1116652"/>
              <a:gd name="connsiteX14" fmla="*/ 393383 w 1235594"/>
              <a:gd name="connsiteY14" fmla="*/ 426841 h 1116652"/>
              <a:gd name="connsiteX15" fmla="*/ 441510 w 1235594"/>
              <a:gd name="connsiteY15" fmla="*/ 410799 h 1116652"/>
              <a:gd name="connsiteX16" fmla="*/ 489636 w 1235594"/>
              <a:gd name="connsiteY16" fmla="*/ 402778 h 1116652"/>
              <a:gd name="connsiteX17" fmla="*/ 529741 w 1235594"/>
              <a:gd name="connsiteY17" fmla="*/ 394757 h 1116652"/>
              <a:gd name="connsiteX18" fmla="*/ 553804 w 1235594"/>
              <a:gd name="connsiteY18" fmla="*/ 386736 h 1116652"/>
              <a:gd name="connsiteX19" fmla="*/ 666099 w 1235594"/>
              <a:gd name="connsiteY19" fmla="*/ 354652 h 1116652"/>
              <a:gd name="connsiteX20" fmla="*/ 690162 w 1235594"/>
              <a:gd name="connsiteY20" fmla="*/ 346631 h 1116652"/>
              <a:gd name="connsiteX21" fmla="*/ 738289 w 1235594"/>
              <a:gd name="connsiteY21" fmla="*/ 322568 h 1116652"/>
              <a:gd name="connsiteX22" fmla="*/ 810478 w 1235594"/>
              <a:gd name="connsiteY22" fmla="*/ 274441 h 1116652"/>
              <a:gd name="connsiteX23" fmla="*/ 834541 w 1235594"/>
              <a:gd name="connsiteY23" fmla="*/ 258399 h 1116652"/>
              <a:gd name="connsiteX24" fmla="*/ 850583 w 1235594"/>
              <a:gd name="connsiteY24" fmla="*/ 234336 h 1116652"/>
              <a:gd name="connsiteX25" fmla="*/ 874646 w 1235594"/>
              <a:gd name="connsiteY25" fmla="*/ 218294 h 1116652"/>
              <a:gd name="connsiteX26" fmla="*/ 882668 w 1235594"/>
              <a:gd name="connsiteY26" fmla="*/ 194231 h 1116652"/>
              <a:gd name="connsiteX27" fmla="*/ 906731 w 1235594"/>
              <a:gd name="connsiteY27" fmla="*/ 170168 h 1116652"/>
              <a:gd name="connsiteX28" fmla="*/ 922773 w 1235594"/>
              <a:gd name="connsiteY28" fmla="*/ 146105 h 1116652"/>
              <a:gd name="connsiteX29" fmla="*/ 946836 w 1235594"/>
              <a:gd name="connsiteY29" fmla="*/ 97978 h 1116652"/>
              <a:gd name="connsiteX30" fmla="*/ 962878 w 1235594"/>
              <a:gd name="connsiteY30" fmla="*/ 49852 h 1116652"/>
              <a:gd name="connsiteX31" fmla="*/ 978920 w 1235594"/>
              <a:gd name="connsiteY31" fmla="*/ 25789 h 1116652"/>
              <a:gd name="connsiteX32" fmla="*/ 986941 w 1235594"/>
              <a:gd name="connsiteY32" fmla="*/ 1726 h 1116652"/>
              <a:gd name="connsiteX33" fmla="*/ 978920 w 1235594"/>
              <a:gd name="connsiteY33" fmla="*/ 49852 h 1116652"/>
              <a:gd name="connsiteX34" fmla="*/ 1002983 w 1235594"/>
              <a:gd name="connsiteY34" fmla="*/ 218294 h 1116652"/>
              <a:gd name="connsiteX35" fmla="*/ 1035068 w 1235594"/>
              <a:gd name="connsiteY35" fmla="*/ 266420 h 1116652"/>
              <a:gd name="connsiteX36" fmla="*/ 1059131 w 1235594"/>
              <a:gd name="connsiteY36" fmla="*/ 322568 h 1116652"/>
              <a:gd name="connsiteX37" fmla="*/ 1067152 w 1235594"/>
              <a:gd name="connsiteY37" fmla="*/ 346631 h 1116652"/>
              <a:gd name="connsiteX38" fmla="*/ 1099236 w 1235594"/>
              <a:gd name="connsiteY38" fmla="*/ 394757 h 1116652"/>
              <a:gd name="connsiteX39" fmla="*/ 1115278 w 1235594"/>
              <a:gd name="connsiteY39" fmla="*/ 418820 h 1116652"/>
              <a:gd name="connsiteX40" fmla="*/ 1139341 w 1235594"/>
              <a:gd name="connsiteY40" fmla="*/ 442884 h 1116652"/>
              <a:gd name="connsiteX41" fmla="*/ 1155383 w 1235594"/>
              <a:gd name="connsiteY41" fmla="*/ 466947 h 1116652"/>
              <a:gd name="connsiteX42" fmla="*/ 1187468 w 1235594"/>
              <a:gd name="connsiteY42" fmla="*/ 474968 h 1116652"/>
              <a:gd name="connsiteX43" fmla="*/ 1235594 w 1235594"/>
              <a:gd name="connsiteY43" fmla="*/ 491010 h 1116652"/>
              <a:gd name="connsiteX44" fmla="*/ 1227573 w 1235594"/>
              <a:gd name="connsiteY44" fmla="*/ 515073 h 1116652"/>
              <a:gd name="connsiteX45" fmla="*/ 1187468 w 1235594"/>
              <a:gd name="connsiteY45" fmla="*/ 563199 h 1116652"/>
              <a:gd name="connsiteX46" fmla="*/ 1163404 w 1235594"/>
              <a:gd name="connsiteY46" fmla="*/ 603305 h 1116652"/>
              <a:gd name="connsiteX47" fmla="*/ 1155383 w 1235594"/>
              <a:gd name="connsiteY47" fmla="*/ 627368 h 1116652"/>
              <a:gd name="connsiteX48" fmla="*/ 1123299 w 1235594"/>
              <a:gd name="connsiteY48" fmla="*/ 675494 h 1116652"/>
              <a:gd name="connsiteX49" fmla="*/ 1115278 w 1235594"/>
              <a:gd name="connsiteY49" fmla="*/ 699557 h 1116652"/>
              <a:gd name="connsiteX50" fmla="*/ 1091215 w 1235594"/>
              <a:gd name="connsiteY50" fmla="*/ 723620 h 1116652"/>
              <a:gd name="connsiteX51" fmla="*/ 1059131 w 1235594"/>
              <a:gd name="connsiteY51" fmla="*/ 771747 h 1116652"/>
              <a:gd name="connsiteX52" fmla="*/ 1027046 w 1235594"/>
              <a:gd name="connsiteY52" fmla="*/ 819873 h 1116652"/>
              <a:gd name="connsiteX53" fmla="*/ 994962 w 1235594"/>
              <a:gd name="connsiteY53" fmla="*/ 867999 h 1116652"/>
              <a:gd name="connsiteX54" fmla="*/ 978920 w 1235594"/>
              <a:gd name="connsiteY54" fmla="*/ 892062 h 1116652"/>
              <a:gd name="connsiteX55" fmla="*/ 930794 w 1235594"/>
              <a:gd name="connsiteY55" fmla="*/ 956231 h 1116652"/>
              <a:gd name="connsiteX56" fmla="*/ 914752 w 1235594"/>
              <a:gd name="connsiteY56" fmla="*/ 980294 h 1116652"/>
              <a:gd name="connsiteX57" fmla="*/ 890689 w 1235594"/>
              <a:gd name="connsiteY57" fmla="*/ 1028420 h 1116652"/>
              <a:gd name="connsiteX58" fmla="*/ 882668 w 1235594"/>
              <a:gd name="connsiteY58" fmla="*/ 1052484 h 1116652"/>
              <a:gd name="connsiteX59" fmla="*/ 866625 w 1235594"/>
              <a:gd name="connsiteY59" fmla="*/ 1068526 h 1116652"/>
              <a:gd name="connsiteX60" fmla="*/ 826520 w 1235594"/>
              <a:gd name="connsiteY60" fmla="*/ 1116652 h 1116652"/>
              <a:gd name="connsiteX61" fmla="*/ 802457 w 1235594"/>
              <a:gd name="connsiteY61" fmla="*/ 1092589 h 1116652"/>
              <a:gd name="connsiteX62" fmla="*/ 754331 w 1235594"/>
              <a:gd name="connsiteY62" fmla="*/ 1076547 h 1116652"/>
              <a:gd name="connsiteX63" fmla="*/ 730268 w 1235594"/>
              <a:gd name="connsiteY63" fmla="*/ 1068526 h 1116652"/>
              <a:gd name="connsiteX64" fmla="*/ 658078 w 1235594"/>
              <a:gd name="connsiteY64" fmla="*/ 1028420 h 1116652"/>
              <a:gd name="connsiteX65" fmla="*/ 593910 w 1235594"/>
              <a:gd name="connsiteY65" fmla="*/ 972273 h 1116652"/>
              <a:gd name="connsiteX66" fmla="*/ 569846 w 1235594"/>
              <a:gd name="connsiteY66" fmla="*/ 956231 h 1116652"/>
              <a:gd name="connsiteX67" fmla="*/ 513699 w 1235594"/>
              <a:gd name="connsiteY67" fmla="*/ 940189 h 1116652"/>
              <a:gd name="connsiteX68" fmla="*/ 489636 w 1235594"/>
              <a:gd name="connsiteY68" fmla="*/ 924147 h 1116652"/>
              <a:gd name="connsiteX69" fmla="*/ 457552 w 1235594"/>
              <a:gd name="connsiteY69" fmla="*/ 916126 h 1116652"/>
              <a:gd name="connsiteX70" fmla="*/ 401404 w 1235594"/>
              <a:gd name="connsiteY70" fmla="*/ 884041 h 1116652"/>
              <a:gd name="connsiteX71" fmla="*/ 369320 w 1235594"/>
              <a:gd name="connsiteY71" fmla="*/ 867999 h 1116652"/>
              <a:gd name="connsiteX72" fmla="*/ 321194 w 1235594"/>
              <a:gd name="connsiteY72" fmla="*/ 835915 h 1116652"/>
              <a:gd name="connsiteX73" fmla="*/ 297131 w 1235594"/>
              <a:gd name="connsiteY73" fmla="*/ 827894 h 1116652"/>
              <a:gd name="connsiteX74" fmla="*/ 273068 w 1235594"/>
              <a:gd name="connsiteY74" fmla="*/ 811852 h 1116652"/>
              <a:gd name="connsiteX75" fmla="*/ 257025 w 1235594"/>
              <a:gd name="connsiteY75" fmla="*/ 795810 h 1116652"/>
              <a:gd name="connsiteX76" fmla="*/ 208899 w 1235594"/>
              <a:gd name="connsiteY76" fmla="*/ 779768 h 1116652"/>
              <a:gd name="connsiteX77" fmla="*/ 184836 w 1235594"/>
              <a:gd name="connsiteY77" fmla="*/ 763726 h 1116652"/>
              <a:gd name="connsiteX78" fmla="*/ 136710 w 1235594"/>
              <a:gd name="connsiteY78" fmla="*/ 747684 h 1116652"/>
              <a:gd name="connsiteX79" fmla="*/ 112646 w 1235594"/>
              <a:gd name="connsiteY79" fmla="*/ 739662 h 1116652"/>
              <a:gd name="connsiteX80" fmla="*/ 64520 w 1235594"/>
              <a:gd name="connsiteY80" fmla="*/ 723620 h 1116652"/>
              <a:gd name="connsiteX81" fmla="*/ 352 w 1235594"/>
              <a:gd name="connsiteY81" fmla="*/ 747684 h 111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235594" h="1116652">
                <a:moveTo>
                  <a:pt x="352" y="747684"/>
                </a:moveTo>
                <a:cubicBezTo>
                  <a:pt x="-3658" y="746347"/>
                  <a:pt x="27573" y="726873"/>
                  <a:pt x="40457" y="715599"/>
                </a:cubicBezTo>
                <a:cubicBezTo>
                  <a:pt x="48994" y="708129"/>
                  <a:pt x="55082" y="697828"/>
                  <a:pt x="64520" y="691536"/>
                </a:cubicBezTo>
                <a:cubicBezTo>
                  <a:pt x="153487" y="632225"/>
                  <a:pt x="17973" y="743209"/>
                  <a:pt x="112646" y="667473"/>
                </a:cubicBezTo>
                <a:cubicBezTo>
                  <a:pt x="118551" y="662749"/>
                  <a:pt x="122784" y="656155"/>
                  <a:pt x="128689" y="651431"/>
                </a:cubicBezTo>
                <a:cubicBezTo>
                  <a:pt x="150903" y="633660"/>
                  <a:pt x="151399" y="635840"/>
                  <a:pt x="176815" y="627368"/>
                </a:cubicBezTo>
                <a:cubicBezTo>
                  <a:pt x="182162" y="619347"/>
                  <a:pt x="185329" y="609327"/>
                  <a:pt x="192857" y="603305"/>
                </a:cubicBezTo>
                <a:cubicBezTo>
                  <a:pt x="199459" y="598023"/>
                  <a:pt x="209358" y="599065"/>
                  <a:pt x="216920" y="595284"/>
                </a:cubicBezTo>
                <a:cubicBezTo>
                  <a:pt x="225542" y="590973"/>
                  <a:pt x="232962" y="584589"/>
                  <a:pt x="240983" y="579241"/>
                </a:cubicBezTo>
                <a:cubicBezTo>
                  <a:pt x="246330" y="571220"/>
                  <a:pt x="249770" y="561526"/>
                  <a:pt x="257025" y="555178"/>
                </a:cubicBezTo>
                <a:cubicBezTo>
                  <a:pt x="271535" y="542482"/>
                  <a:pt x="305152" y="523094"/>
                  <a:pt x="305152" y="523094"/>
                </a:cubicBezTo>
                <a:cubicBezTo>
                  <a:pt x="310499" y="515073"/>
                  <a:pt x="313666" y="505053"/>
                  <a:pt x="321194" y="499031"/>
                </a:cubicBezTo>
                <a:cubicBezTo>
                  <a:pt x="327796" y="493749"/>
                  <a:pt x="339278" y="496989"/>
                  <a:pt x="345257" y="491010"/>
                </a:cubicBezTo>
                <a:cubicBezTo>
                  <a:pt x="358890" y="477377"/>
                  <a:pt x="363708" y="456518"/>
                  <a:pt x="377341" y="442884"/>
                </a:cubicBezTo>
                <a:cubicBezTo>
                  <a:pt x="382688" y="437536"/>
                  <a:pt x="386619" y="430223"/>
                  <a:pt x="393383" y="426841"/>
                </a:cubicBezTo>
                <a:cubicBezTo>
                  <a:pt x="408508" y="419278"/>
                  <a:pt x="441510" y="410799"/>
                  <a:pt x="441510" y="410799"/>
                </a:cubicBezTo>
                <a:cubicBezTo>
                  <a:pt x="485949" y="425612"/>
                  <a:pt x="445733" y="419242"/>
                  <a:pt x="489636" y="402778"/>
                </a:cubicBezTo>
                <a:cubicBezTo>
                  <a:pt x="502401" y="397991"/>
                  <a:pt x="516515" y="398064"/>
                  <a:pt x="529741" y="394757"/>
                </a:cubicBezTo>
                <a:cubicBezTo>
                  <a:pt x="537943" y="392706"/>
                  <a:pt x="545647" y="388961"/>
                  <a:pt x="553804" y="386736"/>
                </a:cubicBezTo>
                <a:cubicBezTo>
                  <a:pt x="664593" y="356521"/>
                  <a:pt x="573883" y="385391"/>
                  <a:pt x="666099" y="354652"/>
                </a:cubicBezTo>
                <a:cubicBezTo>
                  <a:pt x="674120" y="351978"/>
                  <a:pt x="683127" y="351321"/>
                  <a:pt x="690162" y="346631"/>
                </a:cubicBezTo>
                <a:cubicBezTo>
                  <a:pt x="721260" y="325899"/>
                  <a:pt x="705080" y="333637"/>
                  <a:pt x="738289" y="322568"/>
                </a:cubicBezTo>
                <a:lnTo>
                  <a:pt x="810478" y="274441"/>
                </a:lnTo>
                <a:lnTo>
                  <a:pt x="834541" y="258399"/>
                </a:lnTo>
                <a:cubicBezTo>
                  <a:pt x="839888" y="250378"/>
                  <a:pt x="843766" y="241153"/>
                  <a:pt x="850583" y="234336"/>
                </a:cubicBezTo>
                <a:cubicBezTo>
                  <a:pt x="857400" y="227519"/>
                  <a:pt x="868624" y="225822"/>
                  <a:pt x="874646" y="218294"/>
                </a:cubicBezTo>
                <a:cubicBezTo>
                  <a:pt x="879928" y="211692"/>
                  <a:pt x="877978" y="201266"/>
                  <a:pt x="882668" y="194231"/>
                </a:cubicBezTo>
                <a:cubicBezTo>
                  <a:pt x="888960" y="184793"/>
                  <a:pt x="899469" y="178882"/>
                  <a:pt x="906731" y="170168"/>
                </a:cubicBezTo>
                <a:cubicBezTo>
                  <a:pt x="912902" y="162762"/>
                  <a:pt x="917426" y="154126"/>
                  <a:pt x="922773" y="146105"/>
                </a:cubicBezTo>
                <a:cubicBezTo>
                  <a:pt x="952023" y="58351"/>
                  <a:pt x="905375" y="191265"/>
                  <a:pt x="946836" y="97978"/>
                </a:cubicBezTo>
                <a:cubicBezTo>
                  <a:pt x="953704" y="82526"/>
                  <a:pt x="953498" y="63922"/>
                  <a:pt x="962878" y="49852"/>
                </a:cubicBezTo>
                <a:cubicBezTo>
                  <a:pt x="968225" y="41831"/>
                  <a:pt x="974609" y="34411"/>
                  <a:pt x="978920" y="25789"/>
                </a:cubicBezTo>
                <a:cubicBezTo>
                  <a:pt x="982701" y="18227"/>
                  <a:pt x="986941" y="-6729"/>
                  <a:pt x="986941" y="1726"/>
                </a:cubicBezTo>
                <a:cubicBezTo>
                  <a:pt x="986941" y="17989"/>
                  <a:pt x="981594" y="33810"/>
                  <a:pt x="978920" y="49852"/>
                </a:cubicBezTo>
                <a:cubicBezTo>
                  <a:pt x="980472" y="73130"/>
                  <a:pt x="977425" y="179959"/>
                  <a:pt x="1002983" y="218294"/>
                </a:cubicBezTo>
                <a:lnTo>
                  <a:pt x="1035068" y="266420"/>
                </a:lnTo>
                <a:cubicBezTo>
                  <a:pt x="1053878" y="322851"/>
                  <a:pt x="1029398" y="253191"/>
                  <a:pt x="1059131" y="322568"/>
                </a:cubicBezTo>
                <a:cubicBezTo>
                  <a:pt x="1062462" y="330339"/>
                  <a:pt x="1063046" y="339240"/>
                  <a:pt x="1067152" y="346631"/>
                </a:cubicBezTo>
                <a:cubicBezTo>
                  <a:pt x="1076515" y="363485"/>
                  <a:pt x="1088541" y="378715"/>
                  <a:pt x="1099236" y="394757"/>
                </a:cubicBezTo>
                <a:cubicBezTo>
                  <a:pt x="1104583" y="402778"/>
                  <a:pt x="1108462" y="412003"/>
                  <a:pt x="1115278" y="418820"/>
                </a:cubicBezTo>
                <a:cubicBezTo>
                  <a:pt x="1123299" y="426841"/>
                  <a:pt x="1132079" y="434169"/>
                  <a:pt x="1139341" y="442884"/>
                </a:cubicBezTo>
                <a:cubicBezTo>
                  <a:pt x="1145512" y="450290"/>
                  <a:pt x="1147362" y="461600"/>
                  <a:pt x="1155383" y="466947"/>
                </a:cubicBezTo>
                <a:cubicBezTo>
                  <a:pt x="1164556" y="473062"/>
                  <a:pt x="1176909" y="471800"/>
                  <a:pt x="1187468" y="474968"/>
                </a:cubicBezTo>
                <a:cubicBezTo>
                  <a:pt x="1203665" y="479827"/>
                  <a:pt x="1235594" y="491010"/>
                  <a:pt x="1235594" y="491010"/>
                </a:cubicBezTo>
                <a:cubicBezTo>
                  <a:pt x="1232920" y="499031"/>
                  <a:pt x="1231354" y="507511"/>
                  <a:pt x="1227573" y="515073"/>
                </a:cubicBezTo>
                <a:cubicBezTo>
                  <a:pt x="1216406" y="537407"/>
                  <a:pt x="1205207" y="545460"/>
                  <a:pt x="1187468" y="563199"/>
                </a:cubicBezTo>
                <a:cubicBezTo>
                  <a:pt x="1164741" y="631371"/>
                  <a:pt x="1196438" y="548248"/>
                  <a:pt x="1163404" y="603305"/>
                </a:cubicBezTo>
                <a:cubicBezTo>
                  <a:pt x="1159054" y="610555"/>
                  <a:pt x="1159489" y="619977"/>
                  <a:pt x="1155383" y="627368"/>
                </a:cubicBezTo>
                <a:cubicBezTo>
                  <a:pt x="1146020" y="644222"/>
                  <a:pt x="1129396" y="657203"/>
                  <a:pt x="1123299" y="675494"/>
                </a:cubicBezTo>
                <a:cubicBezTo>
                  <a:pt x="1120625" y="683515"/>
                  <a:pt x="1119968" y="692522"/>
                  <a:pt x="1115278" y="699557"/>
                </a:cubicBezTo>
                <a:cubicBezTo>
                  <a:pt x="1108986" y="708995"/>
                  <a:pt x="1099236" y="715599"/>
                  <a:pt x="1091215" y="723620"/>
                </a:cubicBezTo>
                <a:cubicBezTo>
                  <a:pt x="1075876" y="769640"/>
                  <a:pt x="1094179" y="726686"/>
                  <a:pt x="1059131" y="771747"/>
                </a:cubicBezTo>
                <a:cubicBezTo>
                  <a:pt x="1047294" y="786966"/>
                  <a:pt x="1037741" y="803831"/>
                  <a:pt x="1027046" y="819873"/>
                </a:cubicBezTo>
                <a:lnTo>
                  <a:pt x="994962" y="867999"/>
                </a:lnTo>
                <a:cubicBezTo>
                  <a:pt x="989615" y="876020"/>
                  <a:pt x="985736" y="885245"/>
                  <a:pt x="978920" y="892062"/>
                </a:cubicBezTo>
                <a:cubicBezTo>
                  <a:pt x="949245" y="921739"/>
                  <a:pt x="967073" y="901813"/>
                  <a:pt x="930794" y="956231"/>
                </a:cubicBezTo>
                <a:cubicBezTo>
                  <a:pt x="925447" y="964252"/>
                  <a:pt x="917800" y="971149"/>
                  <a:pt x="914752" y="980294"/>
                </a:cubicBezTo>
                <a:cubicBezTo>
                  <a:pt x="903683" y="1013502"/>
                  <a:pt x="911421" y="997322"/>
                  <a:pt x="890689" y="1028420"/>
                </a:cubicBezTo>
                <a:cubicBezTo>
                  <a:pt x="888015" y="1036441"/>
                  <a:pt x="887018" y="1045234"/>
                  <a:pt x="882668" y="1052484"/>
                </a:cubicBezTo>
                <a:cubicBezTo>
                  <a:pt x="878777" y="1058969"/>
                  <a:pt x="871349" y="1062621"/>
                  <a:pt x="866625" y="1068526"/>
                </a:cubicBezTo>
                <a:cubicBezTo>
                  <a:pt x="821950" y="1124368"/>
                  <a:pt x="883688" y="1059484"/>
                  <a:pt x="826520" y="1116652"/>
                </a:cubicBezTo>
                <a:cubicBezTo>
                  <a:pt x="818499" y="1108631"/>
                  <a:pt x="812373" y="1098098"/>
                  <a:pt x="802457" y="1092589"/>
                </a:cubicBezTo>
                <a:cubicBezTo>
                  <a:pt x="787675" y="1084377"/>
                  <a:pt x="770373" y="1081894"/>
                  <a:pt x="754331" y="1076547"/>
                </a:cubicBezTo>
                <a:cubicBezTo>
                  <a:pt x="746310" y="1073873"/>
                  <a:pt x="737303" y="1073216"/>
                  <a:pt x="730268" y="1068526"/>
                </a:cubicBezTo>
                <a:cubicBezTo>
                  <a:pt x="675106" y="1031751"/>
                  <a:pt x="700432" y="1042538"/>
                  <a:pt x="658078" y="1028420"/>
                </a:cubicBezTo>
                <a:cubicBezTo>
                  <a:pt x="631342" y="988315"/>
                  <a:pt x="650056" y="1009703"/>
                  <a:pt x="593910" y="972273"/>
                </a:cubicBezTo>
                <a:cubicBezTo>
                  <a:pt x="585889" y="966926"/>
                  <a:pt x="579198" y="958569"/>
                  <a:pt x="569846" y="956231"/>
                </a:cubicBezTo>
                <a:cubicBezTo>
                  <a:pt x="559566" y="953661"/>
                  <a:pt x="525206" y="945943"/>
                  <a:pt x="513699" y="940189"/>
                </a:cubicBezTo>
                <a:cubicBezTo>
                  <a:pt x="505077" y="935878"/>
                  <a:pt x="498497" y="927944"/>
                  <a:pt x="489636" y="924147"/>
                </a:cubicBezTo>
                <a:cubicBezTo>
                  <a:pt x="479504" y="919805"/>
                  <a:pt x="467874" y="919997"/>
                  <a:pt x="457552" y="916126"/>
                </a:cubicBezTo>
                <a:cubicBezTo>
                  <a:pt x="422294" y="902904"/>
                  <a:pt x="431023" y="900967"/>
                  <a:pt x="401404" y="884041"/>
                </a:cubicBezTo>
                <a:cubicBezTo>
                  <a:pt x="391022" y="878109"/>
                  <a:pt x="379573" y="874151"/>
                  <a:pt x="369320" y="867999"/>
                </a:cubicBezTo>
                <a:cubicBezTo>
                  <a:pt x="352787" y="858079"/>
                  <a:pt x="339485" y="842012"/>
                  <a:pt x="321194" y="835915"/>
                </a:cubicBezTo>
                <a:cubicBezTo>
                  <a:pt x="313173" y="833241"/>
                  <a:pt x="304693" y="831675"/>
                  <a:pt x="297131" y="827894"/>
                </a:cubicBezTo>
                <a:cubicBezTo>
                  <a:pt x="288509" y="823583"/>
                  <a:pt x="280596" y="817874"/>
                  <a:pt x="273068" y="811852"/>
                </a:cubicBezTo>
                <a:cubicBezTo>
                  <a:pt x="267163" y="807128"/>
                  <a:pt x="263789" y="799192"/>
                  <a:pt x="257025" y="795810"/>
                </a:cubicBezTo>
                <a:cubicBezTo>
                  <a:pt x="241900" y="788248"/>
                  <a:pt x="222969" y="789148"/>
                  <a:pt x="208899" y="779768"/>
                </a:cubicBezTo>
                <a:cubicBezTo>
                  <a:pt x="200878" y="774421"/>
                  <a:pt x="193645" y="767641"/>
                  <a:pt x="184836" y="763726"/>
                </a:cubicBezTo>
                <a:cubicBezTo>
                  <a:pt x="169384" y="756858"/>
                  <a:pt x="152752" y="753031"/>
                  <a:pt x="136710" y="747684"/>
                </a:cubicBezTo>
                <a:lnTo>
                  <a:pt x="112646" y="739662"/>
                </a:lnTo>
                <a:lnTo>
                  <a:pt x="64520" y="723620"/>
                </a:lnTo>
                <a:cubicBezTo>
                  <a:pt x="37921" y="714754"/>
                  <a:pt x="4362" y="749021"/>
                  <a:pt x="352" y="747684"/>
                </a:cubicBezTo>
                <a:close/>
              </a:path>
            </a:pathLst>
          </a:custGeom>
          <a:pattFill prst="dkDnDiag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8" y="3886200"/>
            <a:ext cx="4348090" cy="283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30"/>
          <p:cNvSpPr/>
          <p:nvPr/>
        </p:nvSpPr>
        <p:spPr>
          <a:xfrm>
            <a:off x="4786891" y="1113163"/>
            <a:ext cx="4009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Offenlagen der </a:t>
            </a:r>
            <a:r>
              <a:rPr lang="de-DE" dirty="0" err="1"/>
              <a:t>FNP</a:t>
            </a:r>
            <a:r>
              <a:rPr lang="de-DE" dirty="0"/>
              <a:t>-Änderungen führen dazu, dass die Flächen im </a:t>
            </a:r>
            <a:r>
              <a:rPr lang="de-DE" dirty="0" err="1"/>
              <a:t>Wember</a:t>
            </a:r>
            <a:r>
              <a:rPr lang="de-DE" dirty="0"/>
              <a:t> Bruch ganz und im </a:t>
            </a:r>
            <a:r>
              <a:rPr lang="de-DE" dirty="0" err="1"/>
              <a:t>Baaler</a:t>
            </a:r>
            <a:r>
              <a:rPr lang="de-DE" dirty="0"/>
              <a:t> Bruch größtenteils verschwinden.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Windenergie in der Gemeinde Weeze aufgrund der 31. Änderung des Flächennutzungsplanes der Gemeinde Weeze</a:t>
            </a:r>
          </a:p>
          <a:p>
            <a:r>
              <a:rPr lang="de-DE" sz="1400" dirty="0" smtClean="0"/>
              <a:t>Beteiligung der Bürger an der Windenergie</a:t>
            </a:r>
            <a:endParaRPr lang="de-DE" sz="1400" dirty="0"/>
          </a:p>
        </p:txBody>
      </p:sp>
      <p:sp>
        <p:nvSpPr>
          <p:cNvPr id="38" name="Freihandform 37"/>
          <p:cNvSpPr/>
          <p:nvPr/>
        </p:nvSpPr>
        <p:spPr>
          <a:xfrm>
            <a:off x="465667" y="4020062"/>
            <a:ext cx="3128903" cy="2424290"/>
          </a:xfrm>
          <a:custGeom>
            <a:avLst/>
            <a:gdLst>
              <a:gd name="connsiteX0" fmla="*/ 67733 w 3128903"/>
              <a:gd name="connsiteY0" fmla="*/ 128605 h 2424290"/>
              <a:gd name="connsiteX1" fmla="*/ 110066 w 3128903"/>
              <a:gd name="connsiteY1" fmla="*/ 103205 h 2424290"/>
              <a:gd name="connsiteX2" fmla="*/ 169333 w 3128903"/>
              <a:gd name="connsiteY2" fmla="*/ 86271 h 2424290"/>
              <a:gd name="connsiteX3" fmla="*/ 220133 w 3128903"/>
              <a:gd name="connsiteY3" fmla="*/ 69338 h 2424290"/>
              <a:gd name="connsiteX4" fmla="*/ 254000 w 3128903"/>
              <a:gd name="connsiteY4" fmla="*/ 60871 h 2424290"/>
              <a:gd name="connsiteX5" fmla="*/ 330200 w 3128903"/>
              <a:gd name="connsiteY5" fmla="*/ 35471 h 2424290"/>
              <a:gd name="connsiteX6" fmla="*/ 355600 w 3128903"/>
              <a:gd name="connsiteY6" fmla="*/ 27005 h 2424290"/>
              <a:gd name="connsiteX7" fmla="*/ 372533 w 3128903"/>
              <a:gd name="connsiteY7" fmla="*/ 10071 h 2424290"/>
              <a:gd name="connsiteX8" fmla="*/ 448733 w 3128903"/>
              <a:gd name="connsiteY8" fmla="*/ 10071 h 2424290"/>
              <a:gd name="connsiteX9" fmla="*/ 508000 w 3128903"/>
              <a:gd name="connsiteY9" fmla="*/ 60871 h 2424290"/>
              <a:gd name="connsiteX10" fmla="*/ 524933 w 3128903"/>
              <a:gd name="connsiteY10" fmla="*/ 111671 h 2424290"/>
              <a:gd name="connsiteX11" fmla="*/ 584200 w 3128903"/>
              <a:gd name="connsiteY11" fmla="*/ 179405 h 2424290"/>
              <a:gd name="connsiteX12" fmla="*/ 601133 w 3128903"/>
              <a:gd name="connsiteY12" fmla="*/ 204805 h 2424290"/>
              <a:gd name="connsiteX13" fmla="*/ 651933 w 3128903"/>
              <a:gd name="connsiteY13" fmla="*/ 247138 h 2424290"/>
              <a:gd name="connsiteX14" fmla="*/ 677333 w 3128903"/>
              <a:gd name="connsiteY14" fmla="*/ 255605 h 2424290"/>
              <a:gd name="connsiteX15" fmla="*/ 711200 w 3128903"/>
              <a:gd name="connsiteY15" fmla="*/ 272538 h 2424290"/>
              <a:gd name="connsiteX16" fmla="*/ 770466 w 3128903"/>
              <a:gd name="connsiteY16" fmla="*/ 289471 h 2424290"/>
              <a:gd name="connsiteX17" fmla="*/ 795866 w 3128903"/>
              <a:gd name="connsiteY17" fmla="*/ 297938 h 2424290"/>
              <a:gd name="connsiteX18" fmla="*/ 829733 w 3128903"/>
              <a:gd name="connsiteY18" fmla="*/ 306405 h 2424290"/>
              <a:gd name="connsiteX19" fmla="*/ 880533 w 3128903"/>
              <a:gd name="connsiteY19" fmla="*/ 323338 h 2424290"/>
              <a:gd name="connsiteX20" fmla="*/ 939800 w 3128903"/>
              <a:gd name="connsiteY20" fmla="*/ 340271 h 2424290"/>
              <a:gd name="connsiteX21" fmla="*/ 973666 w 3128903"/>
              <a:gd name="connsiteY21" fmla="*/ 348738 h 2424290"/>
              <a:gd name="connsiteX22" fmla="*/ 1024466 w 3128903"/>
              <a:gd name="connsiteY22" fmla="*/ 365671 h 2424290"/>
              <a:gd name="connsiteX23" fmla="*/ 1092200 w 3128903"/>
              <a:gd name="connsiteY23" fmla="*/ 391071 h 2424290"/>
              <a:gd name="connsiteX24" fmla="*/ 1143000 w 3128903"/>
              <a:gd name="connsiteY24" fmla="*/ 408005 h 2424290"/>
              <a:gd name="connsiteX25" fmla="*/ 1236133 w 3128903"/>
              <a:gd name="connsiteY25" fmla="*/ 433405 h 2424290"/>
              <a:gd name="connsiteX26" fmla="*/ 1210733 w 3128903"/>
              <a:gd name="connsiteY26" fmla="*/ 467271 h 2424290"/>
              <a:gd name="connsiteX27" fmla="*/ 1185333 w 3128903"/>
              <a:gd name="connsiteY27" fmla="*/ 509605 h 2424290"/>
              <a:gd name="connsiteX28" fmla="*/ 1159933 w 3128903"/>
              <a:gd name="connsiteY28" fmla="*/ 526538 h 2424290"/>
              <a:gd name="connsiteX29" fmla="*/ 1143000 w 3128903"/>
              <a:gd name="connsiteY29" fmla="*/ 560405 h 2424290"/>
              <a:gd name="connsiteX30" fmla="*/ 1168400 w 3128903"/>
              <a:gd name="connsiteY30" fmla="*/ 619671 h 2424290"/>
              <a:gd name="connsiteX31" fmla="*/ 1193800 w 3128903"/>
              <a:gd name="connsiteY31" fmla="*/ 695871 h 2424290"/>
              <a:gd name="connsiteX32" fmla="*/ 1202266 w 3128903"/>
              <a:gd name="connsiteY32" fmla="*/ 721271 h 2424290"/>
              <a:gd name="connsiteX33" fmla="*/ 1244600 w 3128903"/>
              <a:gd name="connsiteY33" fmla="*/ 755138 h 2424290"/>
              <a:gd name="connsiteX34" fmla="*/ 1303866 w 3128903"/>
              <a:gd name="connsiteY34" fmla="*/ 797471 h 2424290"/>
              <a:gd name="connsiteX35" fmla="*/ 1329266 w 3128903"/>
              <a:gd name="connsiteY35" fmla="*/ 805938 h 2424290"/>
              <a:gd name="connsiteX36" fmla="*/ 1354666 w 3128903"/>
              <a:gd name="connsiteY36" fmla="*/ 822871 h 2424290"/>
              <a:gd name="connsiteX37" fmla="*/ 1380066 w 3128903"/>
              <a:gd name="connsiteY37" fmla="*/ 831338 h 2424290"/>
              <a:gd name="connsiteX38" fmla="*/ 1405466 w 3128903"/>
              <a:gd name="connsiteY38" fmla="*/ 848271 h 2424290"/>
              <a:gd name="connsiteX39" fmla="*/ 1439333 w 3128903"/>
              <a:gd name="connsiteY39" fmla="*/ 865205 h 2424290"/>
              <a:gd name="connsiteX40" fmla="*/ 1464733 w 3128903"/>
              <a:gd name="connsiteY40" fmla="*/ 882138 h 2424290"/>
              <a:gd name="connsiteX41" fmla="*/ 1515533 w 3128903"/>
              <a:gd name="connsiteY41" fmla="*/ 899071 h 2424290"/>
              <a:gd name="connsiteX42" fmla="*/ 1540933 w 3128903"/>
              <a:gd name="connsiteY42" fmla="*/ 916005 h 2424290"/>
              <a:gd name="connsiteX43" fmla="*/ 1600200 w 3128903"/>
              <a:gd name="connsiteY43" fmla="*/ 932938 h 2424290"/>
              <a:gd name="connsiteX44" fmla="*/ 1634066 w 3128903"/>
              <a:gd name="connsiteY44" fmla="*/ 949871 h 2424290"/>
              <a:gd name="connsiteX45" fmla="*/ 1684866 w 3128903"/>
              <a:gd name="connsiteY45" fmla="*/ 966805 h 2424290"/>
              <a:gd name="connsiteX46" fmla="*/ 1761066 w 3128903"/>
              <a:gd name="connsiteY46" fmla="*/ 992205 h 2424290"/>
              <a:gd name="connsiteX47" fmla="*/ 1786466 w 3128903"/>
              <a:gd name="connsiteY47" fmla="*/ 1000671 h 2424290"/>
              <a:gd name="connsiteX48" fmla="*/ 1811866 w 3128903"/>
              <a:gd name="connsiteY48" fmla="*/ 1009138 h 2424290"/>
              <a:gd name="connsiteX49" fmla="*/ 1879600 w 3128903"/>
              <a:gd name="connsiteY49" fmla="*/ 1017605 h 2424290"/>
              <a:gd name="connsiteX50" fmla="*/ 1938866 w 3128903"/>
              <a:gd name="connsiteY50" fmla="*/ 1034538 h 2424290"/>
              <a:gd name="connsiteX51" fmla="*/ 1981200 w 3128903"/>
              <a:gd name="connsiteY51" fmla="*/ 1043005 h 2424290"/>
              <a:gd name="connsiteX52" fmla="*/ 2065866 w 3128903"/>
              <a:gd name="connsiteY52" fmla="*/ 1051471 h 2424290"/>
              <a:gd name="connsiteX53" fmla="*/ 2116666 w 3128903"/>
              <a:gd name="connsiteY53" fmla="*/ 1059938 h 2424290"/>
              <a:gd name="connsiteX54" fmla="*/ 2192866 w 3128903"/>
              <a:gd name="connsiteY54" fmla="*/ 1068405 h 2424290"/>
              <a:gd name="connsiteX55" fmla="*/ 2302933 w 3128903"/>
              <a:gd name="connsiteY55" fmla="*/ 1085338 h 2424290"/>
              <a:gd name="connsiteX56" fmla="*/ 2353733 w 3128903"/>
              <a:gd name="connsiteY56" fmla="*/ 1093805 h 2424290"/>
              <a:gd name="connsiteX57" fmla="*/ 2421466 w 3128903"/>
              <a:gd name="connsiteY57" fmla="*/ 1102271 h 2424290"/>
              <a:gd name="connsiteX58" fmla="*/ 2777066 w 3128903"/>
              <a:gd name="connsiteY58" fmla="*/ 1102271 h 2424290"/>
              <a:gd name="connsiteX59" fmla="*/ 2963333 w 3128903"/>
              <a:gd name="connsiteY59" fmla="*/ 1110738 h 2424290"/>
              <a:gd name="connsiteX60" fmla="*/ 2997200 w 3128903"/>
              <a:gd name="connsiteY60" fmla="*/ 1119205 h 2424290"/>
              <a:gd name="connsiteX61" fmla="*/ 3124200 w 3128903"/>
              <a:gd name="connsiteY61" fmla="*/ 1127671 h 2424290"/>
              <a:gd name="connsiteX62" fmla="*/ 3090333 w 3128903"/>
              <a:gd name="connsiteY62" fmla="*/ 1178471 h 2424290"/>
              <a:gd name="connsiteX63" fmla="*/ 3039533 w 3128903"/>
              <a:gd name="connsiteY63" fmla="*/ 1229271 h 2424290"/>
              <a:gd name="connsiteX64" fmla="*/ 2988733 w 3128903"/>
              <a:gd name="connsiteY64" fmla="*/ 1288538 h 2424290"/>
              <a:gd name="connsiteX65" fmla="*/ 2954866 w 3128903"/>
              <a:gd name="connsiteY65" fmla="*/ 1339338 h 2424290"/>
              <a:gd name="connsiteX66" fmla="*/ 2929466 w 3128903"/>
              <a:gd name="connsiteY66" fmla="*/ 1398605 h 2424290"/>
              <a:gd name="connsiteX67" fmla="*/ 2912533 w 3128903"/>
              <a:gd name="connsiteY67" fmla="*/ 1432471 h 2424290"/>
              <a:gd name="connsiteX68" fmla="*/ 2887133 w 3128903"/>
              <a:gd name="connsiteY68" fmla="*/ 1517138 h 2424290"/>
              <a:gd name="connsiteX69" fmla="*/ 2912533 w 3128903"/>
              <a:gd name="connsiteY69" fmla="*/ 1694938 h 2424290"/>
              <a:gd name="connsiteX70" fmla="*/ 2929466 w 3128903"/>
              <a:gd name="connsiteY70" fmla="*/ 1745738 h 2424290"/>
              <a:gd name="connsiteX71" fmla="*/ 2946400 w 3128903"/>
              <a:gd name="connsiteY71" fmla="*/ 1771138 h 2424290"/>
              <a:gd name="connsiteX72" fmla="*/ 2971800 w 3128903"/>
              <a:gd name="connsiteY72" fmla="*/ 1855805 h 2424290"/>
              <a:gd name="connsiteX73" fmla="*/ 2980266 w 3128903"/>
              <a:gd name="connsiteY73" fmla="*/ 1881205 h 2424290"/>
              <a:gd name="connsiteX74" fmla="*/ 2929466 w 3128903"/>
              <a:gd name="connsiteY74" fmla="*/ 1948938 h 2424290"/>
              <a:gd name="connsiteX75" fmla="*/ 2904066 w 3128903"/>
              <a:gd name="connsiteY75" fmla="*/ 1965871 h 2424290"/>
              <a:gd name="connsiteX76" fmla="*/ 2861733 w 3128903"/>
              <a:gd name="connsiteY76" fmla="*/ 2008205 h 2424290"/>
              <a:gd name="connsiteX77" fmla="*/ 2802466 w 3128903"/>
              <a:gd name="connsiteY77" fmla="*/ 2042071 h 2424290"/>
              <a:gd name="connsiteX78" fmla="*/ 2768600 w 3128903"/>
              <a:gd name="connsiteY78" fmla="*/ 2084405 h 2424290"/>
              <a:gd name="connsiteX79" fmla="*/ 2700866 w 3128903"/>
              <a:gd name="connsiteY79" fmla="*/ 2143671 h 2424290"/>
              <a:gd name="connsiteX80" fmla="*/ 2658533 w 3128903"/>
              <a:gd name="connsiteY80" fmla="*/ 2169071 h 2424290"/>
              <a:gd name="connsiteX81" fmla="*/ 2624666 w 3128903"/>
              <a:gd name="connsiteY81" fmla="*/ 2202938 h 2424290"/>
              <a:gd name="connsiteX82" fmla="*/ 2599266 w 3128903"/>
              <a:gd name="connsiteY82" fmla="*/ 2219871 h 2424290"/>
              <a:gd name="connsiteX83" fmla="*/ 2556933 w 3128903"/>
              <a:gd name="connsiteY83" fmla="*/ 2262205 h 2424290"/>
              <a:gd name="connsiteX84" fmla="*/ 2506133 w 3128903"/>
              <a:gd name="connsiteY84" fmla="*/ 2296071 h 2424290"/>
              <a:gd name="connsiteX85" fmla="*/ 2489200 w 3128903"/>
              <a:gd name="connsiteY85" fmla="*/ 2321471 h 2424290"/>
              <a:gd name="connsiteX86" fmla="*/ 2446866 w 3128903"/>
              <a:gd name="connsiteY86" fmla="*/ 2355338 h 2424290"/>
              <a:gd name="connsiteX87" fmla="*/ 2404533 w 3128903"/>
              <a:gd name="connsiteY87" fmla="*/ 2397671 h 2424290"/>
              <a:gd name="connsiteX88" fmla="*/ 2396066 w 3128903"/>
              <a:gd name="connsiteY88" fmla="*/ 2423071 h 2424290"/>
              <a:gd name="connsiteX89" fmla="*/ 2362200 w 3128903"/>
              <a:gd name="connsiteY89" fmla="*/ 2414605 h 2424290"/>
              <a:gd name="connsiteX90" fmla="*/ 2319866 w 3128903"/>
              <a:gd name="connsiteY90" fmla="*/ 2380738 h 2424290"/>
              <a:gd name="connsiteX91" fmla="*/ 2294466 w 3128903"/>
              <a:gd name="connsiteY91" fmla="*/ 2372271 h 2424290"/>
              <a:gd name="connsiteX92" fmla="*/ 2269066 w 3128903"/>
              <a:gd name="connsiteY92" fmla="*/ 2355338 h 2424290"/>
              <a:gd name="connsiteX93" fmla="*/ 2201333 w 3128903"/>
              <a:gd name="connsiteY93" fmla="*/ 2296071 h 2424290"/>
              <a:gd name="connsiteX94" fmla="*/ 2175933 w 3128903"/>
              <a:gd name="connsiteY94" fmla="*/ 2279138 h 2424290"/>
              <a:gd name="connsiteX95" fmla="*/ 2159000 w 3128903"/>
              <a:gd name="connsiteY95" fmla="*/ 2253738 h 2424290"/>
              <a:gd name="connsiteX96" fmla="*/ 2133600 w 3128903"/>
              <a:gd name="connsiteY96" fmla="*/ 2236805 h 2424290"/>
              <a:gd name="connsiteX97" fmla="*/ 2065866 w 3128903"/>
              <a:gd name="connsiteY97" fmla="*/ 2186005 h 2424290"/>
              <a:gd name="connsiteX98" fmla="*/ 2040466 w 3128903"/>
              <a:gd name="connsiteY98" fmla="*/ 2177538 h 2424290"/>
              <a:gd name="connsiteX99" fmla="*/ 2015066 w 3128903"/>
              <a:gd name="connsiteY99" fmla="*/ 2160605 h 2424290"/>
              <a:gd name="connsiteX100" fmla="*/ 1938866 w 3128903"/>
              <a:gd name="connsiteY100" fmla="*/ 2126738 h 2424290"/>
              <a:gd name="connsiteX101" fmla="*/ 1896533 w 3128903"/>
              <a:gd name="connsiteY101" fmla="*/ 2084405 h 2424290"/>
              <a:gd name="connsiteX102" fmla="*/ 1837266 w 3128903"/>
              <a:gd name="connsiteY102" fmla="*/ 2033605 h 2424290"/>
              <a:gd name="connsiteX103" fmla="*/ 1786466 w 3128903"/>
              <a:gd name="connsiteY103" fmla="*/ 2016671 h 2424290"/>
              <a:gd name="connsiteX104" fmla="*/ 1735666 w 3128903"/>
              <a:gd name="connsiteY104" fmla="*/ 1982805 h 2424290"/>
              <a:gd name="connsiteX105" fmla="*/ 1710266 w 3128903"/>
              <a:gd name="connsiteY105" fmla="*/ 1965871 h 2424290"/>
              <a:gd name="connsiteX106" fmla="*/ 1676400 w 3128903"/>
              <a:gd name="connsiteY106" fmla="*/ 1957405 h 2424290"/>
              <a:gd name="connsiteX107" fmla="*/ 1634066 w 3128903"/>
              <a:gd name="connsiteY107" fmla="*/ 1915071 h 2424290"/>
              <a:gd name="connsiteX108" fmla="*/ 1583266 w 3128903"/>
              <a:gd name="connsiteY108" fmla="*/ 1881205 h 2424290"/>
              <a:gd name="connsiteX109" fmla="*/ 1540933 w 3128903"/>
              <a:gd name="connsiteY109" fmla="*/ 1838871 h 2424290"/>
              <a:gd name="connsiteX110" fmla="*/ 1490133 w 3128903"/>
              <a:gd name="connsiteY110" fmla="*/ 1796538 h 2424290"/>
              <a:gd name="connsiteX111" fmla="*/ 1473200 w 3128903"/>
              <a:gd name="connsiteY111" fmla="*/ 1771138 h 2424290"/>
              <a:gd name="connsiteX112" fmla="*/ 1388533 w 3128903"/>
              <a:gd name="connsiteY112" fmla="*/ 1703405 h 2424290"/>
              <a:gd name="connsiteX113" fmla="*/ 1363133 w 3128903"/>
              <a:gd name="connsiteY113" fmla="*/ 1686471 h 2424290"/>
              <a:gd name="connsiteX114" fmla="*/ 1337733 w 3128903"/>
              <a:gd name="connsiteY114" fmla="*/ 1669538 h 2424290"/>
              <a:gd name="connsiteX115" fmla="*/ 1286933 w 3128903"/>
              <a:gd name="connsiteY115" fmla="*/ 1635671 h 2424290"/>
              <a:gd name="connsiteX116" fmla="*/ 1261533 w 3128903"/>
              <a:gd name="connsiteY116" fmla="*/ 1618738 h 2424290"/>
              <a:gd name="connsiteX117" fmla="*/ 1236133 w 3128903"/>
              <a:gd name="connsiteY117" fmla="*/ 1610271 h 2424290"/>
              <a:gd name="connsiteX118" fmla="*/ 1219200 w 3128903"/>
              <a:gd name="connsiteY118" fmla="*/ 1584871 h 2424290"/>
              <a:gd name="connsiteX119" fmla="*/ 1168400 w 3128903"/>
              <a:gd name="connsiteY119" fmla="*/ 1567938 h 2424290"/>
              <a:gd name="connsiteX120" fmla="*/ 1126066 w 3128903"/>
              <a:gd name="connsiteY120" fmla="*/ 1542538 h 2424290"/>
              <a:gd name="connsiteX121" fmla="*/ 1100666 w 3128903"/>
              <a:gd name="connsiteY121" fmla="*/ 1525605 h 2424290"/>
              <a:gd name="connsiteX122" fmla="*/ 1049866 w 3128903"/>
              <a:gd name="connsiteY122" fmla="*/ 1508671 h 2424290"/>
              <a:gd name="connsiteX123" fmla="*/ 1024466 w 3128903"/>
              <a:gd name="connsiteY123" fmla="*/ 1483271 h 2424290"/>
              <a:gd name="connsiteX124" fmla="*/ 999066 w 3128903"/>
              <a:gd name="connsiteY124" fmla="*/ 1474805 h 2424290"/>
              <a:gd name="connsiteX125" fmla="*/ 931333 w 3128903"/>
              <a:gd name="connsiteY125" fmla="*/ 1424005 h 2424290"/>
              <a:gd name="connsiteX126" fmla="*/ 872066 w 3128903"/>
              <a:gd name="connsiteY126" fmla="*/ 1373205 h 2424290"/>
              <a:gd name="connsiteX127" fmla="*/ 829733 w 3128903"/>
              <a:gd name="connsiteY127" fmla="*/ 1339338 h 2424290"/>
              <a:gd name="connsiteX128" fmla="*/ 812800 w 3128903"/>
              <a:gd name="connsiteY128" fmla="*/ 1313938 h 2424290"/>
              <a:gd name="connsiteX129" fmla="*/ 795866 w 3128903"/>
              <a:gd name="connsiteY129" fmla="*/ 1297005 h 2424290"/>
              <a:gd name="connsiteX130" fmla="*/ 770466 w 3128903"/>
              <a:gd name="connsiteY130" fmla="*/ 1246205 h 2424290"/>
              <a:gd name="connsiteX131" fmla="*/ 719666 w 3128903"/>
              <a:gd name="connsiteY131" fmla="*/ 1212338 h 2424290"/>
              <a:gd name="connsiteX132" fmla="*/ 685800 w 3128903"/>
              <a:gd name="connsiteY132" fmla="*/ 1161538 h 2424290"/>
              <a:gd name="connsiteX133" fmla="*/ 677333 w 3128903"/>
              <a:gd name="connsiteY133" fmla="*/ 1136138 h 2424290"/>
              <a:gd name="connsiteX134" fmla="*/ 601133 w 3128903"/>
              <a:gd name="connsiteY134" fmla="*/ 1068405 h 2424290"/>
              <a:gd name="connsiteX135" fmla="*/ 584200 w 3128903"/>
              <a:gd name="connsiteY135" fmla="*/ 1051471 h 2424290"/>
              <a:gd name="connsiteX136" fmla="*/ 558800 w 3128903"/>
              <a:gd name="connsiteY136" fmla="*/ 1043005 h 2424290"/>
              <a:gd name="connsiteX137" fmla="*/ 516466 w 3128903"/>
              <a:gd name="connsiteY137" fmla="*/ 1009138 h 2424290"/>
              <a:gd name="connsiteX138" fmla="*/ 482600 w 3128903"/>
              <a:gd name="connsiteY138" fmla="*/ 975271 h 2424290"/>
              <a:gd name="connsiteX139" fmla="*/ 414866 w 3128903"/>
              <a:gd name="connsiteY139" fmla="*/ 873671 h 2424290"/>
              <a:gd name="connsiteX140" fmla="*/ 397933 w 3128903"/>
              <a:gd name="connsiteY140" fmla="*/ 848271 h 2424290"/>
              <a:gd name="connsiteX141" fmla="*/ 364066 w 3128903"/>
              <a:gd name="connsiteY141" fmla="*/ 839805 h 2424290"/>
              <a:gd name="connsiteX142" fmla="*/ 321733 w 3128903"/>
              <a:gd name="connsiteY142" fmla="*/ 797471 h 2424290"/>
              <a:gd name="connsiteX143" fmla="*/ 296333 w 3128903"/>
              <a:gd name="connsiteY143" fmla="*/ 772071 h 2424290"/>
              <a:gd name="connsiteX144" fmla="*/ 270933 w 3128903"/>
              <a:gd name="connsiteY144" fmla="*/ 755138 h 2424290"/>
              <a:gd name="connsiteX145" fmla="*/ 237066 w 3128903"/>
              <a:gd name="connsiteY145" fmla="*/ 704338 h 2424290"/>
              <a:gd name="connsiteX146" fmla="*/ 220133 w 3128903"/>
              <a:gd name="connsiteY146" fmla="*/ 678938 h 2424290"/>
              <a:gd name="connsiteX147" fmla="*/ 194733 w 3128903"/>
              <a:gd name="connsiteY147" fmla="*/ 662005 h 2424290"/>
              <a:gd name="connsiteX148" fmla="*/ 169333 w 3128903"/>
              <a:gd name="connsiteY148" fmla="*/ 619671 h 2424290"/>
              <a:gd name="connsiteX149" fmla="*/ 160866 w 3128903"/>
              <a:gd name="connsiteY149" fmla="*/ 594271 h 2424290"/>
              <a:gd name="connsiteX150" fmla="*/ 118533 w 3128903"/>
              <a:gd name="connsiteY150" fmla="*/ 543471 h 2424290"/>
              <a:gd name="connsiteX151" fmla="*/ 101600 w 3128903"/>
              <a:gd name="connsiteY151" fmla="*/ 518071 h 2424290"/>
              <a:gd name="connsiteX152" fmla="*/ 84666 w 3128903"/>
              <a:gd name="connsiteY152" fmla="*/ 501138 h 2424290"/>
              <a:gd name="connsiteX153" fmla="*/ 67733 w 3128903"/>
              <a:gd name="connsiteY153" fmla="*/ 475738 h 2424290"/>
              <a:gd name="connsiteX154" fmla="*/ 42333 w 3128903"/>
              <a:gd name="connsiteY154" fmla="*/ 458805 h 2424290"/>
              <a:gd name="connsiteX155" fmla="*/ 33866 w 3128903"/>
              <a:gd name="connsiteY155" fmla="*/ 433405 h 2424290"/>
              <a:gd name="connsiteX156" fmla="*/ 16933 w 3128903"/>
              <a:gd name="connsiteY156" fmla="*/ 416471 h 2424290"/>
              <a:gd name="connsiteX157" fmla="*/ 0 w 3128903"/>
              <a:gd name="connsiteY157" fmla="*/ 365671 h 2424290"/>
              <a:gd name="connsiteX158" fmla="*/ 25400 w 3128903"/>
              <a:gd name="connsiteY158" fmla="*/ 272538 h 2424290"/>
              <a:gd name="connsiteX159" fmla="*/ 50800 w 3128903"/>
              <a:gd name="connsiteY159" fmla="*/ 238671 h 2424290"/>
              <a:gd name="connsiteX160" fmla="*/ 67733 w 3128903"/>
              <a:gd name="connsiteY160" fmla="*/ 187871 h 2424290"/>
              <a:gd name="connsiteX161" fmla="*/ 76200 w 3128903"/>
              <a:gd name="connsiteY161" fmla="*/ 162471 h 2424290"/>
              <a:gd name="connsiteX162" fmla="*/ 67733 w 3128903"/>
              <a:gd name="connsiteY162" fmla="*/ 128605 h 242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3128903" h="2424290">
                <a:moveTo>
                  <a:pt x="67733" y="128605"/>
                </a:moveTo>
                <a:cubicBezTo>
                  <a:pt x="73377" y="118727"/>
                  <a:pt x="95347" y="110564"/>
                  <a:pt x="110066" y="103205"/>
                </a:cubicBezTo>
                <a:cubicBezTo>
                  <a:pt x="124294" y="96091"/>
                  <a:pt x="155769" y="90340"/>
                  <a:pt x="169333" y="86271"/>
                </a:cubicBezTo>
                <a:cubicBezTo>
                  <a:pt x="186430" y="81142"/>
                  <a:pt x="202817" y="73667"/>
                  <a:pt x="220133" y="69338"/>
                </a:cubicBezTo>
                <a:cubicBezTo>
                  <a:pt x="231422" y="66516"/>
                  <a:pt x="242854" y="64215"/>
                  <a:pt x="254000" y="60871"/>
                </a:cubicBezTo>
                <a:cubicBezTo>
                  <a:pt x="254050" y="60856"/>
                  <a:pt x="317475" y="39712"/>
                  <a:pt x="330200" y="35471"/>
                </a:cubicBezTo>
                <a:lnTo>
                  <a:pt x="355600" y="27005"/>
                </a:lnTo>
                <a:cubicBezTo>
                  <a:pt x="361244" y="21360"/>
                  <a:pt x="365059" y="12874"/>
                  <a:pt x="372533" y="10071"/>
                </a:cubicBezTo>
                <a:cubicBezTo>
                  <a:pt x="414604" y="-5706"/>
                  <a:pt x="416161" y="-785"/>
                  <a:pt x="448733" y="10071"/>
                </a:cubicBezTo>
                <a:cubicBezTo>
                  <a:pt x="489795" y="51133"/>
                  <a:pt x="469316" y="35082"/>
                  <a:pt x="508000" y="60871"/>
                </a:cubicBezTo>
                <a:cubicBezTo>
                  <a:pt x="513644" y="77804"/>
                  <a:pt x="512312" y="99050"/>
                  <a:pt x="524933" y="111671"/>
                </a:cubicBezTo>
                <a:cubicBezTo>
                  <a:pt x="562182" y="148920"/>
                  <a:pt x="555051" y="138596"/>
                  <a:pt x="584200" y="179405"/>
                </a:cubicBezTo>
                <a:cubicBezTo>
                  <a:pt x="590114" y="187685"/>
                  <a:pt x="594619" y="196988"/>
                  <a:pt x="601133" y="204805"/>
                </a:cubicBezTo>
                <a:cubicBezTo>
                  <a:pt x="614508" y="220856"/>
                  <a:pt x="632904" y="237623"/>
                  <a:pt x="651933" y="247138"/>
                </a:cubicBezTo>
                <a:cubicBezTo>
                  <a:pt x="659915" y="251129"/>
                  <a:pt x="669130" y="252089"/>
                  <a:pt x="677333" y="255605"/>
                </a:cubicBezTo>
                <a:cubicBezTo>
                  <a:pt x="688934" y="260577"/>
                  <a:pt x="699599" y="267566"/>
                  <a:pt x="711200" y="272538"/>
                </a:cubicBezTo>
                <a:cubicBezTo>
                  <a:pt x="731507" y="281241"/>
                  <a:pt x="748975" y="283331"/>
                  <a:pt x="770466" y="289471"/>
                </a:cubicBezTo>
                <a:cubicBezTo>
                  <a:pt x="779047" y="291923"/>
                  <a:pt x="787285" y="295486"/>
                  <a:pt x="795866" y="297938"/>
                </a:cubicBezTo>
                <a:cubicBezTo>
                  <a:pt x="807055" y="301135"/>
                  <a:pt x="818587" y="303061"/>
                  <a:pt x="829733" y="306405"/>
                </a:cubicBezTo>
                <a:cubicBezTo>
                  <a:pt x="846830" y="311534"/>
                  <a:pt x="863217" y="319009"/>
                  <a:pt x="880533" y="323338"/>
                </a:cubicBezTo>
                <a:cubicBezTo>
                  <a:pt x="986393" y="349804"/>
                  <a:pt x="854786" y="315981"/>
                  <a:pt x="939800" y="340271"/>
                </a:cubicBezTo>
                <a:cubicBezTo>
                  <a:pt x="950988" y="343468"/>
                  <a:pt x="962521" y="345394"/>
                  <a:pt x="973666" y="348738"/>
                </a:cubicBezTo>
                <a:cubicBezTo>
                  <a:pt x="990762" y="353867"/>
                  <a:pt x="1024466" y="365671"/>
                  <a:pt x="1024466" y="365671"/>
                </a:cubicBezTo>
                <a:cubicBezTo>
                  <a:pt x="1068670" y="395141"/>
                  <a:pt x="1030229" y="374170"/>
                  <a:pt x="1092200" y="391071"/>
                </a:cubicBezTo>
                <a:cubicBezTo>
                  <a:pt x="1109420" y="395767"/>
                  <a:pt x="1125684" y="403676"/>
                  <a:pt x="1143000" y="408005"/>
                </a:cubicBezTo>
                <a:cubicBezTo>
                  <a:pt x="1219391" y="427103"/>
                  <a:pt x="1188655" y="417578"/>
                  <a:pt x="1236133" y="433405"/>
                </a:cubicBezTo>
                <a:cubicBezTo>
                  <a:pt x="1227666" y="444694"/>
                  <a:pt x="1218560" y="455530"/>
                  <a:pt x="1210733" y="467271"/>
                </a:cubicBezTo>
                <a:cubicBezTo>
                  <a:pt x="1201605" y="480964"/>
                  <a:pt x="1196043" y="497110"/>
                  <a:pt x="1185333" y="509605"/>
                </a:cubicBezTo>
                <a:cubicBezTo>
                  <a:pt x="1178711" y="517331"/>
                  <a:pt x="1168400" y="520894"/>
                  <a:pt x="1159933" y="526538"/>
                </a:cubicBezTo>
                <a:cubicBezTo>
                  <a:pt x="1154289" y="537827"/>
                  <a:pt x="1144566" y="547881"/>
                  <a:pt x="1143000" y="560405"/>
                </a:cubicBezTo>
                <a:cubicBezTo>
                  <a:pt x="1140122" y="583426"/>
                  <a:pt x="1157090" y="602706"/>
                  <a:pt x="1168400" y="619671"/>
                </a:cubicBezTo>
                <a:lnTo>
                  <a:pt x="1193800" y="695871"/>
                </a:lnTo>
                <a:cubicBezTo>
                  <a:pt x="1196622" y="704338"/>
                  <a:pt x="1195955" y="714960"/>
                  <a:pt x="1202266" y="721271"/>
                </a:cubicBezTo>
                <a:cubicBezTo>
                  <a:pt x="1230586" y="749591"/>
                  <a:pt x="1207216" y="728435"/>
                  <a:pt x="1244600" y="755138"/>
                </a:cubicBezTo>
                <a:cubicBezTo>
                  <a:pt x="1253554" y="761534"/>
                  <a:pt x="1290560" y="790818"/>
                  <a:pt x="1303866" y="797471"/>
                </a:cubicBezTo>
                <a:cubicBezTo>
                  <a:pt x="1311848" y="801462"/>
                  <a:pt x="1321284" y="801947"/>
                  <a:pt x="1329266" y="805938"/>
                </a:cubicBezTo>
                <a:cubicBezTo>
                  <a:pt x="1338367" y="810489"/>
                  <a:pt x="1345565" y="818320"/>
                  <a:pt x="1354666" y="822871"/>
                </a:cubicBezTo>
                <a:cubicBezTo>
                  <a:pt x="1362648" y="826862"/>
                  <a:pt x="1372084" y="827347"/>
                  <a:pt x="1380066" y="831338"/>
                </a:cubicBezTo>
                <a:cubicBezTo>
                  <a:pt x="1389167" y="835889"/>
                  <a:pt x="1396631" y="843222"/>
                  <a:pt x="1405466" y="848271"/>
                </a:cubicBezTo>
                <a:cubicBezTo>
                  <a:pt x="1416425" y="854533"/>
                  <a:pt x="1428374" y="858943"/>
                  <a:pt x="1439333" y="865205"/>
                </a:cubicBezTo>
                <a:cubicBezTo>
                  <a:pt x="1448168" y="870254"/>
                  <a:pt x="1455434" y="878005"/>
                  <a:pt x="1464733" y="882138"/>
                </a:cubicBezTo>
                <a:cubicBezTo>
                  <a:pt x="1481044" y="889387"/>
                  <a:pt x="1515533" y="899071"/>
                  <a:pt x="1515533" y="899071"/>
                </a:cubicBezTo>
                <a:cubicBezTo>
                  <a:pt x="1524000" y="904716"/>
                  <a:pt x="1531831" y="911454"/>
                  <a:pt x="1540933" y="916005"/>
                </a:cubicBezTo>
                <a:cubicBezTo>
                  <a:pt x="1561392" y="926234"/>
                  <a:pt x="1578511" y="924805"/>
                  <a:pt x="1600200" y="932938"/>
                </a:cubicBezTo>
                <a:cubicBezTo>
                  <a:pt x="1612018" y="937370"/>
                  <a:pt x="1622348" y="945184"/>
                  <a:pt x="1634066" y="949871"/>
                </a:cubicBezTo>
                <a:cubicBezTo>
                  <a:pt x="1650639" y="956500"/>
                  <a:pt x="1667933" y="961161"/>
                  <a:pt x="1684866" y="966805"/>
                </a:cubicBezTo>
                <a:lnTo>
                  <a:pt x="1761066" y="992205"/>
                </a:lnTo>
                <a:lnTo>
                  <a:pt x="1786466" y="1000671"/>
                </a:lnTo>
                <a:cubicBezTo>
                  <a:pt x="1794933" y="1003493"/>
                  <a:pt x="1803010" y="1008031"/>
                  <a:pt x="1811866" y="1009138"/>
                </a:cubicBezTo>
                <a:lnTo>
                  <a:pt x="1879600" y="1017605"/>
                </a:lnTo>
                <a:cubicBezTo>
                  <a:pt x="1907881" y="1027031"/>
                  <a:pt x="1906979" y="1027452"/>
                  <a:pt x="1938866" y="1034538"/>
                </a:cubicBezTo>
                <a:cubicBezTo>
                  <a:pt x="1952914" y="1037660"/>
                  <a:pt x="1966935" y="1041103"/>
                  <a:pt x="1981200" y="1043005"/>
                </a:cubicBezTo>
                <a:cubicBezTo>
                  <a:pt x="2009314" y="1046753"/>
                  <a:pt x="2037722" y="1047953"/>
                  <a:pt x="2065866" y="1051471"/>
                </a:cubicBezTo>
                <a:cubicBezTo>
                  <a:pt x="2082900" y="1053600"/>
                  <a:pt x="2099650" y="1057669"/>
                  <a:pt x="2116666" y="1059938"/>
                </a:cubicBezTo>
                <a:cubicBezTo>
                  <a:pt x="2141998" y="1063316"/>
                  <a:pt x="2167466" y="1065583"/>
                  <a:pt x="2192866" y="1068405"/>
                </a:cubicBezTo>
                <a:cubicBezTo>
                  <a:pt x="2259140" y="1084972"/>
                  <a:pt x="2198446" y="1071406"/>
                  <a:pt x="2302933" y="1085338"/>
                </a:cubicBezTo>
                <a:cubicBezTo>
                  <a:pt x="2319949" y="1087607"/>
                  <a:pt x="2336739" y="1091377"/>
                  <a:pt x="2353733" y="1093805"/>
                </a:cubicBezTo>
                <a:cubicBezTo>
                  <a:pt x="2376258" y="1097023"/>
                  <a:pt x="2398888" y="1099449"/>
                  <a:pt x="2421466" y="1102271"/>
                </a:cubicBezTo>
                <a:cubicBezTo>
                  <a:pt x="2553433" y="1146262"/>
                  <a:pt x="2411858" y="1102271"/>
                  <a:pt x="2777066" y="1102271"/>
                </a:cubicBezTo>
                <a:cubicBezTo>
                  <a:pt x="2839219" y="1102271"/>
                  <a:pt x="2901244" y="1107916"/>
                  <a:pt x="2963333" y="1110738"/>
                </a:cubicBezTo>
                <a:cubicBezTo>
                  <a:pt x="2974622" y="1113560"/>
                  <a:pt x="2985627" y="1117987"/>
                  <a:pt x="2997200" y="1119205"/>
                </a:cubicBezTo>
                <a:cubicBezTo>
                  <a:pt x="3039394" y="1123646"/>
                  <a:pt x="3088406" y="1104893"/>
                  <a:pt x="3124200" y="1127671"/>
                </a:cubicBezTo>
                <a:cubicBezTo>
                  <a:pt x="3141370" y="1138597"/>
                  <a:pt x="3107266" y="1167182"/>
                  <a:pt x="3090333" y="1178471"/>
                </a:cubicBezTo>
                <a:cubicBezTo>
                  <a:pt x="3045619" y="1208282"/>
                  <a:pt x="3081540" y="1180263"/>
                  <a:pt x="3039533" y="1229271"/>
                </a:cubicBezTo>
                <a:cubicBezTo>
                  <a:pt x="2968785" y="1311809"/>
                  <a:pt x="3063001" y="1189513"/>
                  <a:pt x="2988733" y="1288538"/>
                </a:cubicBezTo>
                <a:cubicBezTo>
                  <a:pt x="2970570" y="1343026"/>
                  <a:pt x="2994505" y="1283842"/>
                  <a:pt x="2954866" y="1339338"/>
                </a:cubicBezTo>
                <a:cubicBezTo>
                  <a:pt x="2934811" y="1367416"/>
                  <a:pt x="2941310" y="1370970"/>
                  <a:pt x="2929466" y="1398605"/>
                </a:cubicBezTo>
                <a:cubicBezTo>
                  <a:pt x="2924494" y="1410206"/>
                  <a:pt x="2917220" y="1420753"/>
                  <a:pt x="2912533" y="1432471"/>
                </a:cubicBezTo>
                <a:cubicBezTo>
                  <a:pt x="2898792" y="1466823"/>
                  <a:pt x="2895449" y="1483874"/>
                  <a:pt x="2887133" y="1517138"/>
                </a:cubicBezTo>
                <a:cubicBezTo>
                  <a:pt x="2893296" y="1597258"/>
                  <a:pt x="2889261" y="1625122"/>
                  <a:pt x="2912533" y="1694938"/>
                </a:cubicBezTo>
                <a:cubicBezTo>
                  <a:pt x="2918177" y="1711871"/>
                  <a:pt x="2919565" y="1730887"/>
                  <a:pt x="2929466" y="1745738"/>
                </a:cubicBezTo>
                <a:lnTo>
                  <a:pt x="2946400" y="1771138"/>
                </a:lnTo>
                <a:cubicBezTo>
                  <a:pt x="2959196" y="1822328"/>
                  <a:pt x="2951184" y="1793956"/>
                  <a:pt x="2971800" y="1855805"/>
                </a:cubicBezTo>
                <a:lnTo>
                  <a:pt x="2980266" y="1881205"/>
                </a:lnTo>
                <a:cubicBezTo>
                  <a:pt x="2964784" y="1904428"/>
                  <a:pt x="2951843" y="1931037"/>
                  <a:pt x="2929466" y="1948938"/>
                </a:cubicBezTo>
                <a:cubicBezTo>
                  <a:pt x="2921520" y="1955295"/>
                  <a:pt x="2911724" y="1959170"/>
                  <a:pt x="2904066" y="1965871"/>
                </a:cubicBezTo>
                <a:cubicBezTo>
                  <a:pt x="2889047" y="1979012"/>
                  <a:pt x="2878338" y="1997135"/>
                  <a:pt x="2861733" y="2008205"/>
                </a:cubicBezTo>
                <a:cubicBezTo>
                  <a:pt x="2825831" y="2032139"/>
                  <a:pt x="2845434" y="2020587"/>
                  <a:pt x="2802466" y="2042071"/>
                </a:cubicBezTo>
                <a:cubicBezTo>
                  <a:pt x="2736419" y="2108121"/>
                  <a:pt x="2843396" y="1998925"/>
                  <a:pt x="2768600" y="2084405"/>
                </a:cubicBezTo>
                <a:cubicBezTo>
                  <a:pt x="2707666" y="2154043"/>
                  <a:pt x="2748686" y="2105414"/>
                  <a:pt x="2700866" y="2143671"/>
                </a:cubicBezTo>
                <a:cubicBezTo>
                  <a:pt x="2667660" y="2170237"/>
                  <a:pt x="2702645" y="2154368"/>
                  <a:pt x="2658533" y="2169071"/>
                </a:cubicBezTo>
                <a:cubicBezTo>
                  <a:pt x="2647244" y="2180360"/>
                  <a:pt x="2637950" y="2194082"/>
                  <a:pt x="2624666" y="2202938"/>
                </a:cubicBezTo>
                <a:cubicBezTo>
                  <a:pt x="2616199" y="2208582"/>
                  <a:pt x="2606924" y="2213170"/>
                  <a:pt x="2599266" y="2219871"/>
                </a:cubicBezTo>
                <a:cubicBezTo>
                  <a:pt x="2584247" y="2233012"/>
                  <a:pt x="2573538" y="2251135"/>
                  <a:pt x="2556933" y="2262205"/>
                </a:cubicBezTo>
                <a:lnTo>
                  <a:pt x="2506133" y="2296071"/>
                </a:lnTo>
                <a:cubicBezTo>
                  <a:pt x="2500489" y="2304538"/>
                  <a:pt x="2496395" y="2314276"/>
                  <a:pt x="2489200" y="2321471"/>
                </a:cubicBezTo>
                <a:cubicBezTo>
                  <a:pt x="2445198" y="2365474"/>
                  <a:pt x="2480378" y="2313449"/>
                  <a:pt x="2446866" y="2355338"/>
                </a:cubicBezTo>
                <a:cubicBezTo>
                  <a:pt x="2414611" y="2395657"/>
                  <a:pt x="2448078" y="2368642"/>
                  <a:pt x="2404533" y="2397671"/>
                </a:cubicBezTo>
                <a:cubicBezTo>
                  <a:pt x="2401711" y="2406138"/>
                  <a:pt x="2404352" y="2419756"/>
                  <a:pt x="2396066" y="2423071"/>
                </a:cubicBezTo>
                <a:cubicBezTo>
                  <a:pt x="2385262" y="2427393"/>
                  <a:pt x="2372895" y="2419189"/>
                  <a:pt x="2362200" y="2414605"/>
                </a:cubicBezTo>
                <a:cubicBezTo>
                  <a:pt x="2302899" y="2389190"/>
                  <a:pt x="2365379" y="2408045"/>
                  <a:pt x="2319866" y="2380738"/>
                </a:cubicBezTo>
                <a:cubicBezTo>
                  <a:pt x="2312213" y="2376146"/>
                  <a:pt x="2302448" y="2376262"/>
                  <a:pt x="2294466" y="2372271"/>
                </a:cubicBezTo>
                <a:cubicBezTo>
                  <a:pt x="2285365" y="2367720"/>
                  <a:pt x="2277533" y="2360982"/>
                  <a:pt x="2269066" y="2355338"/>
                </a:cubicBezTo>
                <a:cubicBezTo>
                  <a:pt x="2240844" y="2313005"/>
                  <a:pt x="2260599" y="2335582"/>
                  <a:pt x="2201333" y="2296071"/>
                </a:cubicBezTo>
                <a:lnTo>
                  <a:pt x="2175933" y="2279138"/>
                </a:lnTo>
                <a:cubicBezTo>
                  <a:pt x="2170289" y="2270671"/>
                  <a:pt x="2166195" y="2260933"/>
                  <a:pt x="2159000" y="2253738"/>
                </a:cubicBezTo>
                <a:cubicBezTo>
                  <a:pt x="2151805" y="2246543"/>
                  <a:pt x="2141546" y="2243162"/>
                  <a:pt x="2133600" y="2236805"/>
                </a:cubicBezTo>
                <a:cubicBezTo>
                  <a:pt x="2104943" y="2213880"/>
                  <a:pt x="2116507" y="2202886"/>
                  <a:pt x="2065866" y="2186005"/>
                </a:cubicBezTo>
                <a:cubicBezTo>
                  <a:pt x="2057399" y="2183183"/>
                  <a:pt x="2048448" y="2181529"/>
                  <a:pt x="2040466" y="2177538"/>
                </a:cubicBezTo>
                <a:cubicBezTo>
                  <a:pt x="2031365" y="2172987"/>
                  <a:pt x="2024365" y="2164738"/>
                  <a:pt x="2015066" y="2160605"/>
                </a:cubicBezTo>
                <a:cubicBezTo>
                  <a:pt x="1924386" y="2120302"/>
                  <a:pt x="1996349" y="2165059"/>
                  <a:pt x="1938866" y="2126738"/>
                </a:cubicBezTo>
                <a:cubicBezTo>
                  <a:pt x="1906254" y="2077819"/>
                  <a:pt x="1940434" y="2122034"/>
                  <a:pt x="1896533" y="2084405"/>
                </a:cubicBezTo>
                <a:cubicBezTo>
                  <a:pt x="1873935" y="2065036"/>
                  <a:pt x="1864181" y="2045567"/>
                  <a:pt x="1837266" y="2033605"/>
                </a:cubicBezTo>
                <a:cubicBezTo>
                  <a:pt x="1820955" y="2026356"/>
                  <a:pt x="1801318" y="2026572"/>
                  <a:pt x="1786466" y="2016671"/>
                </a:cubicBezTo>
                <a:lnTo>
                  <a:pt x="1735666" y="1982805"/>
                </a:lnTo>
                <a:cubicBezTo>
                  <a:pt x="1727199" y="1977160"/>
                  <a:pt x="1720138" y="1968339"/>
                  <a:pt x="1710266" y="1965871"/>
                </a:cubicBezTo>
                <a:lnTo>
                  <a:pt x="1676400" y="1957405"/>
                </a:lnTo>
                <a:cubicBezTo>
                  <a:pt x="1662289" y="1943294"/>
                  <a:pt x="1650671" y="1926141"/>
                  <a:pt x="1634066" y="1915071"/>
                </a:cubicBezTo>
                <a:cubicBezTo>
                  <a:pt x="1617133" y="1903782"/>
                  <a:pt x="1597656" y="1895596"/>
                  <a:pt x="1583266" y="1881205"/>
                </a:cubicBezTo>
                <a:cubicBezTo>
                  <a:pt x="1569155" y="1867094"/>
                  <a:pt x="1557538" y="1849941"/>
                  <a:pt x="1540933" y="1838871"/>
                </a:cubicBezTo>
                <a:cubicBezTo>
                  <a:pt x="1515958" y="1822221"/>
                  <a:pt x="1510505" y="1820985"/>
                  <a:pt x="1490133" y="1796538"/>
                </a:cubicBezTo>
                <a:cubicBezTo>
                  <a:pt x="1483619" y="1788721"/>
                  <a:pt x="1479822" y="1778864"/>
                  <a:pt x="1473200" y="1771138"/>
                </a:cubicBezTo>
                <a:cubicBezTo>
                  <a:pt x="1441027" y="1733603"/>
                  <a:pt x="1432113" y="1732458"/>
                  <a:pt x="1388533" y="1703405"/>
                </a:cubicBezTo>
                <a:lnTo>
                  <a:pt x="1363133" y="1686471"/>
                </a:lnTo>
                <a:lnTo>
                  <a:pt x="1337733" y="1669538"/>
                </a:lnTo>
                <a:cubicBezTo>
                  <a:pt x="1307971" y="1624895"/>
                  <a:pt x="1337961" y="1657540"/>
                  <a:pt x="1286933" y="1635671"/>
                </a:cubicBezTo>
                <a:cubicBezTo>
                  <a:pt x="1277580" y="1631663"/>
                  <a:pt x="1270634" y="1623289"/>
                  <a:pt x="1261533" y="1618738"/>
                </a:cubicBezTo>
                <a:cubicBezTo>
                  <a:pt x="1253551" y="1614747"/>
                  <a:pt x="1244600" y="1613093"/>
                  <a:pt x="1236133" y="1610271"/>
                </a:cubicBezTo>
                <a:cubicBezTo>
                  <a:pt x="1230489" y="1601804"/>
                  <a:pt x="1227829" y="1590264"/>
                  <a:pt x="1219200" y="1584871"/>
                </a:cubicBezTo>
                <a:cubicBezTo>
                  <a:pt x="1204064" y="1575411"/>
                  <a:pt x="1168400" y="1567938"/>
                  <a:pt x="1168400" y="1567938"/>
                </a:cubicBezTo>
                <a:cubicBezTo>
                  <a:pt x="1135324" y="1534864"/>
                  <a:pt x="1170030" y="1564520"/>
                  <a:pt x="1126066" y="1542538"/>
                </a:cubicBezTo>
                <a:cubicBezTo>
                  <a:pt x="1116965" y="1537987"/>
                  <a:pt x="1109965" y="1529738"/>
                  <a:pt x="1100666" y="1525605"/>
                </a:cubicBezTo>
                <a:cubicBezTo>
                  <a:pt x="1084355" y="1518356"/>
                  <a:pt x="1049866" y="1508671"/>
                  <a:pt x="1049866" y="1508671"/>
                </a:cubicBezTo>
                <a:cubicBezTo>
                  <a:pt x="1041399" y="1500204"/>
                  <a:pt x="1034429" y="1489913"/>
                  <a:pt x="1024466" y="1483271"/>
                </a:cubicBezTo>
                <a:cubicBezTo>
                  <a:pt x="1017040" y="1478321"/>
                  <a:pt x="1006206" y="1480160"/>
                  <a:pt x="999066" y="1474805"/>
                </a:cubicBezTo>
                <a:cubicBezTo>
                  <a:pt x="921236" y="1416432"/>
                  <a:pt x="988718" y="1443132"/>
                  <a:pt x="931333" y="1424005"/>
                </a:cubicBezTo>
                <a:cubicBezTo>
                  <a:pt x="849798" y="1342470"/>
                  <a:pt x="936546" y="1424790"/>
                  <a:pt x="872066" y="1373205"/>
                </a:cubicBezTo>
                <a:cubicBezTo>
                  <a:pt x="811745" y="1324948"/>
                  <a:pt x="907911" y="1391456"/>
                  <a:pt x="829733" y="1339338"/>
                </a:cubicBezTo>
                <a:cubicBezTo>
                  <a:pt x="824089" y="1330871"/>
                  <a:pt x="819157" y="1321884"/>
                  <a:pt x="812800" y="1313938"/>
                </a:cubicBezTo>
                <a:cubicBezTo>
                  <a:pt x="807813" y="1307705"/>
                  <a:pt x="799973" y="1303850"/>
                  <a:pt x="795866" y="1297005"/>
                </a:cubicBezTo>
                <a:cubicBezTo>
                  <a:pt x="779652" y="1269983"/>
                  <a:pt x="797516" y="1269873"/>
                  <a:pt x="770466" y="1246205"/>
                </a:cubicBezTo>
                <a:cubicBezTo>
                  <a:pt x="755150" y="1232804"/>
                  <a:pt x="719666" y="1212338"/>
                  <a:pt x="719666" y="1212338"/>
                </a:cubicBezTo>
                <a:cubicBezTo>
                  <a:pt x="708377" y="1195405"/>
                  <a:pt x="692236" y="1180845"/>
                  <a:pt x="685800" y="1161538"/>
                </a:cubicBezTo>
                <a:cubicBezTo>
                  <a:pt x="682978" y="1153071"/>
                  <a:pt x="682812" y="1143183"/>
                  <a:pt x="677333" y="1136138"/>
                </a:cubicBezTo>
                <a:cubicBezTo>
                  <a:pt x="624164" y="1067778"/>
                  <a:pt x="644408" y="1103025"/>
                  <a:pt x="601133" y="1068405"/>
                </a:cubicBezTo>
                <a:cubicBezTo>
                  <a:pt x="594900" y="1063418"/>
                  <a:pt x="591045" y="1055578"/>
                  <a:pt x="584200" y="1051471"/>
                </a:cubicBezTo>
                <a:cubicBezTo>
                  <a:pt x="576547" y="1046879"/>
                  <a:pt x="567267" y="1045827"/>
                  <a:pt x="558800" y="1043005"/>
                </a:cubicBezTo>
                <a:cubicBezTo>
                  <a:pt x="547267" y="1035316"/>
                  <a:pt x="524507" y="1022540"/>
                  <a:pt x="516466" y="1009138"/>
                </a:cubicBezTo>
                <a:cubicBezTo>
                  <a:pt x="493888" y="971508"/>
                  <a:pt x="527757" y="990324"/>
                  <a:pt x="482600" y="975271"/>
                </a:cubicBezTo>
                <a:lnTo>
                  <a:pt x="414866" y="873671"/>
                </a:lnTo>
                <a:cubicBezTo>
                  <a:pt x="409222" y="865204"/>
                  <a:pt x="407805" y="850739"/>
                  <a:pt x="397933" y="848271"/>
                </a:cubicBezTo>
                <a:lnTo>
                  <a:pt x="364066" y="839805"/>
                </a:lnTo>
                <a:lnTo>
                  <a:pt x="321733" y="797471"/>
                </a:lnTo>
                <a:cubicBezTo>
                  <a:pt x="313266" y="789004"/>
                  <a:pt x="306296" y="778713"/>
                  <a:pt x="296333" y="772071"/>
                </a:cubicBezTo>
                <a:lnTo>
                  <a:pt x="270933" y="755138"/>
                </a:lnTo>
                <a:lnTo>
                  <a:pt x="237066" y="704338"/>
                </a:lnTo>
                <a:cubicBezTo>
                  <a:pt x="231422" y="695871"/>
                  <a:pt x="228600" y="684582"/>
                  <a:pt x="220133" y="678938"/>
                </a:cubicBezTo>
                <a:lnTo>
                  <a:pt x="194733" y="662005"/>
                </a:lnTo>
                <a:cubicBezTo>
                  <a:pt x="170747" y="590051"/>
                  <a:pt x="204199" y="677782"/>
                  <a:pt x="169333" y="619671"/>
                </a:cubicBezTo>
                <a:cubicBezTo>
                  <a:pt x="164741" y="612018"/>
                  <a:pt x="164857" y="602253"/>
                  <a:pt x="160866" y="594271"/>
                </a:cubicBezTo>
                <a:cubicBezTo>
                  <a:pt x="145099" y="562738"/>
                  <a:pt x="141941" y="571560"/>
                  <a:pt x="118533" y="543471"/>
                </a:cubicBezTo>
                <a:cubicBezTo>
                  <a:pt x="112019" y="535654"/>
                  <a:pt x="107957" y="526017"/>
                  <a:pt x="101600" y="518071"/>
                </a:cubicBezTo>
                <a:cubicBezTo>
                  <a:pt x="96613" y="511838"/>
                  <a:pt x="89653" y="507371"/>
                  <a:pt x="84666" y="501138"/>
                </a:cubicBezTo>
                <a:cubicBezTo>
                  <a:pt x="78309" y="493192"/>
                  <a:pt x="74928" y="482933"/>
                  <a:pt x="67733" y="475738"/>
                </a:cubicBezTo>
                <a:cubicBezTo>
                  <a:pt x="60538" y="468543"/>
                  <a:pt x="50800" y="464449"/>
                  <a:pt x="42333" y="458805"/>
                </a:cubicBezTo>
                <a:cubicBezTo>
                  <a:pt x="39511" y="450338"/>
                  <a:pt x="38458" y="441058"/>
                  <a:pt x="33866" y="433405"/>
                </a:cubicBezTo>
                <a:cubicBezTo>
                  <a:pt x="29759" y="426560"/>
                  <a:pt x="20503" y="423611"/>
                  <a:pt x="16933" y="416471"/>
                </a:cubicBezTo>
                <a:cubicBezTo>
                  <a:pt x="8951" y="400506"/>
                  <a:pt x="0" y="365671"/>
                  <a:pt x="0" y="365671"/>
                </a:cubicBezTo>
                <a:cubicBezTo>
                  <a:pt x="4094" y="345198"/>
                  <a:pt x="13679" y="288166"/>
                  <a:pt x="25400" y="272538"/>
                </a:cubicBezTo>
                <a:lnTo>
                  <a:pt x="50800" y="238671"/>
                </a:lnTo>
                <a:lnTo>
                  <a:pt x="67733" y="187871"/>
                </a:lnTo>
                <a:cubicBezTo>
                  <a:pt x="70555" y="179404"/>
                  <a:pt x="71250" y="169897"/>
                  <a:pt x="76200" y="162471"/>
                </a:cubicBezTo>
                <a:cubicBezTo>
                  <a:pt x="94698" y="134723"/>
                  <a:pt x="62089" y="138483"/>
                  <a:pt x="67733" y="128605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73" y="3963475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49" y="5354232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10" y="5128443"/>
            <a:ext cx="459255" cy="102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19127"/>
            <a:ext cx="1656184" cy="84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71" y="3536293"/>
            <a:ext cx="4072030" cy="318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59" y="5280056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12" y="4010769"/>
            <a:ext cx="4572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 descr=" Bild in Originalgröße anzeigen 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52" y="4874178"/>
            <a:ext cx="432048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 Bild in Originalgröße anzeigen 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50563"/>
            <a:ext cx="481138" cy="10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" y="2411966"/>
            <a:ext cx="957263" cy="10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04" y="1112879"/>
            <a:ext cx="957263" cy="10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33" y="2264213"/>
            <a:ext cx="957263" cy="10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reihandform 13"/>
          <p:cNvSpPr/>
          <p:nvPr/>
        </p:nvSpPr>
        <p:spPr>
          <a:xfrm>
            <a:off x="1033462" y="1504727"/>
            <a:ext cx="1326451" cy="914400"/>
          </a:xfrm>
          <a:custGeom>
            <a:avLst/>
            <a:gdLst>
              <a:gd name="connsiteX0" fmla="*/ 287866 w 1227666"/>
              <a:gd name="connsiteY0" fmla="*/ 914400 h 914400"/>
              <a:gd name="connsiteX1" fmla="*/ 245533 w 1227666"/>
              <a:gd name="connsiteY1" fmla="*/ 880533 h 914400"/>
              <a:gd name="connsiteX2" fmla="*/ 220133 w 1227666"/>
              <a:gd name="connsiteY2" fmla="*/ 863600 h 914400"/>
              <a:gd name="connsiteX3" fmla="*/ 177800 w 1227666"/>
              <a:gd name="connsiteY3" fmla="*/ 838200 h 914400"/>
              <a:gd name="connsiteX4" fmla="*/ 110066 w 1227666"/>
              <a:gd name="connsiteY4" fmla="*/ 804333 h 914400"/>
              <a:gd name="connsiteX5" fmla="*/ 84666 w 1227666"/>
              <a:gd name="connsiteY5" fmla="*/ 795866 h 914400"/>
              <a:gd name="connsiteX6" fmla="*/ 59266 w 1227666"/>
              <a:gd name="connsiteY6" fmla="*/ 787400 h 914400"/>
              <a:gd name="connsiteX7" fmla="*/ 16933 w 1227666"/>
              <a:gd name="connsiteY7" fmla="*/ 762000 h 914400"/>
              <a:gd name="connsiteX8" fmla="*/ 0 w 1227666"/>
              <a:gd name="connsiteY8" fmla="*/ 745066 h 914400"/>
              <a:gd name="connsiteX9" fmla="*/ 8466 w 1227666"/>
              <a:gd name="connsiteY9" fmla="*/ 719666 h 914400"/>
              <a:gd name="connsiteX10" fmla="*/ 25400 w 1227666"/>
              <a:gd name="connsiteY10" fmla="*/ 702733 h 914400"/>
              <a:gd name="connsiteX11" fmla="*/ 42333 w 1227666"/>
              <a:gd name="connsiteY11" fmla="*/ 677333 h 914400"/>
              <a:gd name="connsiteX12" fmla="*/ 50800 w 1227666"/>
              <a:gd name="connsiteY12" fmla="*/ 651933 h 914400"/>
              <a:gd name="connsiteX13" fmla="*/ 93133 w 1227666"/>
              <a:gd name="connsiteY13" fmla="*/ 601133 h 914400"/>
              <a:gd name="connsiteX14" fmla="*/ 135466 w 1227666"/>
              <a:gd name="connsiteY14" fmla="*/ 524933 h 914400"/>
              <a:gd name="connsiteX15" fmla="*/ 169333 w 1227666"/>
              <a:gd name="connsiteY15" fmla="*/ 491066 h 914400"/>
              <a:gd name="connsiteX16" fmla="*/ 186266 w 1227666"/>
              <a:gd name="connsiteY16" fmla="*/ 465666 h 914400"/>
              <a:gd name="connsiteX17" fmla="*/ 203200 w 1227666"/>
              <a:gd name="connsiteY17" fmla="*/ 448733 h 914400"/>
              <a:gd name="connsiteX18" fmla="*/ 254000 w 1227666"/>
              <a:gd name="connsiteY18" fmla="*/ 381000 h 914400"/>
              <a:gd name="connsiteX19" fmla="*/ 304800 w 1227666"/>
              <a:gd name="connsiteY19" fmla="*/ 313266 h 914400"/>
              <a:gd name="connsiteX20" fmla="*/ 355600 w 1227666"/>
              <a:gd name="connsiteY20" fmla="*/ 237066 h 914400"/>
              <a:gd name="connsiteX21" fmla="*/ 372533 w 1227666"/>
              <a:gd name="connsiteY21" fmla="*/ 211666 h 914400"/>
              <a:gd name="connsiteX22" fmla="*/ 389466 w 1227666"/>
              <a:gd name="connsiteY22" fmla="*/ 177800 h 914400"/>
              <a:gd name="connsiteX23" fmla="*/ 397933 w 1227666"/>
              <a:gd name="connsiteY23" fmla="*/ 152400 h 914400"/>
              <a:gd name="connsiteX24" fmla="*/ 414866 w 1227666"/>
              <a:gd name="connsiteY24" fmla="*/ 135466 h 914400"/>
              <a:gd name="connsiteX25" fmla="*/ 423333 w 1227666"/>
              <a:gd name="connsiteY25" fmla="*/ 110066 h 914400"/>
              <a:gd name="connsiteX26" fmla="*/ 457200 w 1227666"/>
              <a:gd name="connsiteY26" fmla="*/ 67733 h 914400"/>
              <a:gd name="connsiteX27" fmla="*/ 465666 w 1227666"/>
              <a:gd name="connsiteY27" fmla="*/ 42333 h 914400"/>
              <a:gd name="connsiteX28" fmla="*/ 499533 w 1227666"/>
              <a:gd name="connsiteY28" fmla="*/ 8466 h 914400"/>
              <a:gd name="connsiteX29" fmla="*/ 592666 w 1227666"/>
              <a:gd name="connsiteY29" fmla="*/ 25400 h 914400"/>
              <a:gd name="connsiteX30" fmla="*/ 795866 w 1227666"/>
              <a:gd name="connsiteY30" fmla="*/ 16933 h 914400"/>
              <a:gd name="connsiteX31" fmla="*/ 821266 w 1227666"/>
              <a:gd name="connsiteY31" fmla="*/ 0 h 914400"/>
              <a:gd name="connsiteX32" fmla="*/ 838200 w 1227666"/>
              <a:gd name="connsiteY32" fmla="*/ 16933 h 914400"/>
              <a:gd name="connsiteX33" fmla="*/ 863600 w 1227666"/>
              <a:gd name="connsiteY33" fmla="*/ 33866 h 914400"/>
              <a:gd name="connsiteX34" fmla="*/ 880533 w 1227666"/>
              <a:gd name="connsiteY34" fmla="*/ 50800 h 914400"/>
              <a:gd name="connsiteX35" fmla="*/ 931333 w 1227666"/>
              <a:gd name="connsiteY35" fmla="*/ 67733 h 914400"/>
              <a:gd name="connsiteX36" fmla="*/ 1168400 w 1227666"/>
              <a:gd name="connsiteY36" fmla="*/ 84666 h 914400"/>
              <a:gd name="connsiteX37" fmla="*/ 1193800 w 1227666"/>
              <a:gd name="connsiteY37" fmla="*/ 101600 h 914400"/>
              <a:gd name="connsiteX38" fmla="*/ 1227666 w 1227666"/>
              <a:gd name="connsiteY38" fmla="*/ 152400 h 914400"/>
              <a:gd name="connsiteX39" fmla="*/ 1202266 w 1227666"/>
              <a:gd name="connsiteY39" fmla="*/ 237066 h 914400"/>
              <a:gd name="connsiteX40" fmla="*/ 1185333 w 1227666"/>
              <a:gd name="connsiteY40" fmla="*/ 254000 h 914400"/>
              <a:gd name="connsiteX41" fmla="*/ 1176866 w 1227666"/>
              <a:gd name="connsiteY41" fmla="*/ 279400 h 914400"/>
              <a:gd name="connsiteX42" fmla="*/ 1126066 w 1227666"/>
              <a:gd name="connsiteY42" fmla="*/ 347133 h 914400"/>
              <a:gd name="connsiteX43" fmla="*/ 1109133 w 1227666"/>
              <a:gd name="connsiteY43" fmla="*/ 372533 h 914400"/>
              <a:gd name="connsiteX44" fmla="*/ 1100666 w 1227666"/>
              <a:gd name="connsiteY44" fmla="*/ 406400 h 914400"/>
              <a:gd name="connsiteX45" fmla="*/ 1083733 w 1227666"/>
              <a:gd name="connsiteY45" fmla="*/ 457200 h 914400"/>
              <a:gd name="connsiteX46" fmla="*/ 1092200 w 1227666"/>
              <a:gd name="connsiteY46" fmla="*/ 609600 h 914400"/>
              <a:gd name="connsiteX47" fmla="*/ 1100666 w 1227666"/>
              <a:gd name="connsiteY47" fmla="*/ 635000 h 914400"/>
              <a:gd name="connsiteX48" fmla="*/ 1117600 w 1227666"/>
              <a:gd name="connsiteY48" fmla="*/ 651933 h 914400"/>
              <a:gd name="connsiteX49" fmla="*/ 1143000 w 1227666"/>
              <a:gd name="connsiteY49" fmla="*/ 660400 h 914400"/>
              <a:gd name="connsiteX50" fmla="*/ 1159933 w 1227666"/>
              <a:gd name="connsiteY50" fmla="*/ 745066 h 914400"/>
              <a:gd name="connsiteX51" fmla="*/ 1117600 w 1227666"/>
              <a:gd name="connsiteY51" fmla="*/ 694266 h 914400"/>
              <a:gd name="connsiteX52" fmla="*/ 1109133 w 1227666"/>
              <a:gd name="connsiteY52" fmla="*/ 635000 h 914400"/>
              <a:gd name="connsiteX53" fmla="*/ 1092200 w 1227666"/>
              <a:gd name="connsiteY53" fmla="*/ 609600 h 914400"/>
              <a:gd name="connsiteX54" fmla="*/ 1049866 w 1227666"/>
              <a:gd name="connsiteY54" fmla="*/ 575733 h 914400"/>
              <a:gd name="connsiteX55" fmla="*/ 1032933 w 1227666"/>
              <a:gd name="connsiteY55" fmla="*/ 499533 h 914400"/>
              <a:gd name="connsiteX56" fmla="*/ 1024466 w 1227666"/>
              <a:gd name="connsiteY56" fmla="*/ 474133 h 914400"/>
              <a:gd name="connsiteX57" fmla="*/ 1024466 w 1227666"/>
              <a:gd name="connsiteY57" fmla="*/ 372533 h 914400"/>
              <a:gd name="connsiteX58" fmla="*/ 999066 w 1227666"/>
              <a:gd name="connsiteY58" fmla="*/ 381000 h 914400"/>
              <a:gd name="connsiteX59" fmla="*/ 982133 w 1227666"/>
              <a:gd name="connsiteY59" fmla="*/ 431800 h 914400"/>
              <a:gd name="connsiteX60" fmla="*/ 973666 w 1227666"/>
              <a:gd name="connsiteY60" fmla="*/ 457200 h 914400"/>
              <a:gd name="connsiteX61" fmla="*/ 939800 w 1227666"/>
              <a:gd name="connsiteY61" fmla="*/ 508000 h 914400"/>
              <a:gd name="connsiteX62" fmla="*/ 872066 w 1227666"/>
              <a:gd name="connsiteY62" fmla="*/ 567266 h 914400"/>
              <a:gd name="connsiteX63" fmla="*/ 829733 w 1227666"/>
              <a:gd name="connsiteY63" fmla="*/ 592666 h 914400"/>
              <a:gd name="connsiteX64" fmla="*/ 812800 w 1227666"/>
              <a:gd name="connsiteY64" fmla="*/ 609600 h 914400"/>
              <a:gd name="connsiteX65" fmla="*/ 762000 w 1227666"/>
              <a:gd name="connsiteY65" fmla="*/ 626533 h 914400"/>
              <a:gd name="connsiteX66" fmla="*/ 736600 w 1227666"/>
              <a:gd name="connsiteY66" fmla="*/ 635000 h 914400"/>
              <a:gd name="connsiteX67" fmla="*/ 685800 w 1227666"/>
              <a:gd name="connsiteY67" fmla="*/ 651933 h 914400"/>
              <a:gd name="connsiteX68" fmla="*/ 660400 w 1227666"/>
              <a:gd name="connsiteY68" fmla="*/ 660400 h 914400"/>
              <a:gd name="connsiteX69" fmla="*/ 592666 w 1227666"/>
              <a:gd name="connsiteY69" fmla="*/ 677333 h 914400"/>
              <a:gd name="connsiteX70" fmla="*/ 524933 w 1227666"/>
              <a:gd name="connsiteY70" fmla="*/ 685800 h 914400"/>
              <a:gd name="connsiteX71" fmla="*/ 482600 w 1227666"/>
              <a:gd name="connsiteY71" fmla="*/ 745066 h 914400"/>
              <a:gd name="connsiteX72" fmla="*/ 474133 w 1227666"/>
              <a:gd name="connsiteY72" fmla="*/ 778933 h 914400"/>
              <a:gd name="connsiteX73" fmla="*/ 397933 w 1227666"/>
              <a:gd name="connsiteY73" fmla="*/ 804333 h 914400"/>
              <a:gd name="connsiteX74" fmla="*/ 372533 w 1227666"/>
              <a:gd name="connsiteY74" fmla="*/ 821266 h 914400"/>
              <a:gd name="connsiteX75" fmla="*/ 338666 w 1227666"/>
              <a:gd name="connsiteY75" fmla="*/ 855133 h 914400"/>
              <a:gd name="connsiteX76" fmla="*/ 287866 w 1227666"/>
              <a:gd name="connsiteY76" fmla="*/ 880533 h 914400"/>
              <a:gd name="connsiteX77" fmla="*/ 313266 w 1227666"/>
              <a:gd name="connsiteY77" fmla="*/ 872066 h 914400"/>
              <a:gd name="connsiteX78" fmla="*/ 355600 w 1227666"/>
              <a:gd name="connsiteY78" fmla="*/ 838200 h 914400"/>
              <a:gd name="connsiteX79" fmla="*/ 381000 w 1227666"/>
              <a:gd name="connsiteY79" fmla="*/ 846666 h 914400"/>
              <a:gd name="connsiteX80" fmla="*/ 414866 w 1227666"/>
              <a:gd name="connsiteY80" fmla="*/ 821266 h 914400"/>
              <a:gd name="connsiteX81" fmla="*/ 440266 w 1227666"/>
              <a:gd name="connsiteY81" fmla="*/ 812800 h 914400"/>
              <a:gd name="connsiteX82" fmla="*/ 457200 w 1227666"/>
              <a:gd name="connsiteY82" fmla="*/ 787400 h 914400"/>
              <a:gd name="connsiteX83" fmla="*/ 474133 w 1227666"/>
              <a:gd name="connsiteY83" fmla="*/ 770466 h 914400"/>
              <a:gd name="connsiteX84" fmla="*/ 491066 w 1227666"/>
              <a:gd name="connsiteY84" fmla="*/ 745066 h 914400"/>
              <a:gd name="connsiteX85" fmla="*/ 508000 w 1227666"/>
              <a:gd name="connsiteY85" fmla="*/ 728133 h 914400"/>
              <a:gd name="connsiteX86" fmla="*/ 550333 w 1227666"/>
              <a:gd name="connsiteY86" fmla="*/ 719666 h 914400"/>
              <a:gd name="connsiteX87" fmla="*/ 550333 w 1227666"/>
              <a:gd name="connsiteY87" fmla="*/ 694266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227666" h="914400">
                <a:moveTo>
                  <a:pt x="287866" y="914400"/>
                </a:moveTo>
                <a:cubicBezTo>
                  <a:pt x="273755" y="903111"/>
                  <a:pt x="259990" y="891376"/>
                  <a:pt x="245533" y="880533"/>
                </a:cubicBezTo>
                <a:cubicBezTo>
                  <a:pt x="237393" y="874428"/>
                  <a:pt x="228079" y="869957"/>
                  <a:pt x="220133" y="863600"/>
                </a:cubicBezTo>
                <a:cubicBezTo>
                  <a:pt x="186927" y="837034"/>
                  <a:pt x="221912" y="852903"/>
                  <a:pt x="177800" y="838200"/>
                </a:cubicBezTo>
                <a:cubicBezTo>
                  <a:pt x="148244" y="808644"/>
                  <a:pt x="168440" y="823791"/>
                  <a:pt x="110066" y="804333"/>
                </a:cubicBezTo>
                <a:lnTo>
                  <a:pt x="84666" y="795866"/>
                </a:lnTo>
                <a:lnTo>
                  <a:pt x="59266" y="787400"/>
                </a:lnTo>
                <a:cubicBezTo>
                  <a:pt x="16361" y="744493"/>
                  <a:pt x="71887" y="794973"/>
                  <a:pt x="16933" y="762000"/>
                </a:cubicBezTo>
                <a:cubicBezTo>
                  <a:pt x="10088" y="757893"/>
                  <a:pt x="5644" y="750711"/>
                  <a:pt x="0" y="745066"/>
                </a:cubicBezTo>
                <a:cubicBezTo>
                  <a:pt x="2822" y="736599"/>
                  <a:pt x="3874" y="727319"/>
                  <a:pt x="8466" y="719666"/>
                </a:cubicBezTo>
                <a:cubicBezTo>
                  <a:pt x="12573" y="712821"/>
                  <a:pt x="20413" y="708966"/>
                  <a:pt x="25400" y="702733"/>
                </a:cubicBezTo>
                <a:cubicBezTo>
                  <a:pt x="31757" y="694787"/>
                  <a:pt x="37782" y="686434"/>
                  <a:pt x="42333" y="677333"/>
                </a:cubicBezTo>
                <a:cubicBezTo>
                  <a:pt x="46324" y="669351"/>
                  <a:pt x="46809" y="659915"/>
                  <a:pt x="50800" y="651933"/>
                </a:cubicBezTo>
                <a:cubicBezTo>
                  <a:pt x="62588" y="628357"/>
                  <a:pt x="74407" y="619859"/>
                  <a:pt x="93133" y="601133"/>
                </a:cubicBezTo>
                <a:cubicBezTo>
                  <a:pt x="103780" y="569194"/>
                  <a:pt x="106355" y="554044"/>
                  <a:pt x="135466" y="524933"/>
                </a:cubicBezTo>
                <a:cubicBezTo>
                  <a:pt x="146755" y="513644"/>
                  <a:pt x="160477" y="504350"/>
                  <a:pt x="169333" y="491066"/>
                </a:cubicBezTo>
                <a:cubicBezTo>
                  <a:pt x="174977" y="482599"/>
                  <a:pt x="179909" y="473612"/>
                  <a:pt x="186266" y="465666"/>
                </a:cubicBezTo>
                <a:cubicBezTo>
                  <a:pt x="191253" y="459433"/>
                  <a:pt x="198410" y="455119"/>
                  <a:pt x="203200" y="448733"/>
                </a:cubicBezTo>
                <a:cubicBezTo>
                  <a:pt x="260642" y="372144"/>
                  <a:pt x="215164" y="419833"/>
                  <a:pt x="254000" y="381000"/>
                </a:cubicBezTo>
                <a:cubicBezTo>
                  <a:pt x="276027" y="314913"/>
                  <a:pt x="239942" y="410555"/>
                  <a:pt x="304800" y="313266"/>
                </a:cubicBezTo>
                <a:lnTo>
                  <a:pt x="355600" y="237066"/>
                </a:lnTo>
                <a:cubicBezTo>
                  <a:pt x="361244" y="228599"/>
                  <a:pt x="367982" y="220767"/>
                  <a:pt x="372533" y="211666"/>
                </a:cubicBezTo>
                <a:cubicBezTo>
                  <a:pt x="378177" y="200377"/>
                  <a:pt x="384494" y="189401"/>
                  <a:pt x="389466" y="177800"/>
                </a:cubicBezTo>
                <a:cubicBezTo>
                  <a:pt x="392982" y="169597"/>
                  <a:pt x="393341" y="160053"/>
                  <a:pt x="397933" y="152400"/>
                </a:cubicBezTo>
                <a:cubicBezTo>
                  <a:pt x="402040" y="145555"/>
                  <a:pt x="409222" y="141111"/>
                  <a:pt x="414866" y="135466"/>
                </a:cubicBezTo>
                <a:cubicBezTo>
                  <a:pt x="417688" y="126999"/>
                  <a:pt x="419342" y="118048"/>
                  <a:pt x="423333" y="110066"/>
                </a:cubicBezTo>
                <a:cubicBezTo>
                  <a:pt x="434015" y="88703"/>
                  <a:pt x="441448" y="83484"/>
                  <a:pt x="457200" y="67733"/>
                </a:cubicBezTo>
                <a:cubicBezTo>
                  <a:pt x="460022" y="59266"/>
                  <a:pt x="460479" y="49595"/>
                  <a:pt x="465666" y="42333"/>
                </a:cubicBezTo>
                <a:cubicBezTo>
                  <a:pt x="474945" y="29342"/>
                  <a:pt x="499533" y="8466"/>
                  <a:pt x="499533" y="8466"/>
                </a:cubicBezTo>
                <a:cubicBezTo>
                  <a:pt x="529174" y="15876"/>
                  <a:pt x="562330" y="25400"/>
                  <a:pt x="592666" y="25400"/>
                </a:cubicBezTo>
                <a:cubicBezTo>
                  <a:pt x="660458" y="25400"/>
                  <a:pt x="728133" y="19755"/>
                  <a:pt x="795866" y="16933"/>
                </a:cubicBezTo>
                <a:cubicBezTo>
                  <a:pt x="804333" y="11289"/>
                  <a:pt x="811090" y="0"/>
                  <a:pt x="821266" y="0"/>
                </a:cubicBezTo>
                <a:cubicBezTo>
                  <a:pt x="829249" y="0"/>
                  <a:pt x="831967" y="11946"/>
                  <a:pt x="838200" y="16933"/>
                </a:cubicBezTo>
                <a:cubicBezTo>
                  <a:pt x="846146" y="23290"/>
                  <a:pt x="855654" y="27509"/>
                  <a:pt x="863600" y="33866"/>
                </a:cubicBezTo>
                <a:cubicBezTo>
                  <a:pt x="869833" y="38853"/>
                  <a:pt x="873393" y="47230"/>
                  <a:pt x="880533" y="50800"/>
                </a:cubicBezTo>
                <a:cubicBezTo>
                  <a:pt x="896498" y="58783"/>
                  <a:pt x="914400" y="62089"/>
                  <a:pt x="931333" y="67733"/>
                </a:cubicBezTo>
                <a:cubicBezTo>
                  <a:pt x="1023725" y="98530"/>
                  <a:pt x="947783" y="75842"/>
                  <a:pt x="1168400" y="84666"/>
                </a:cubicBezTo>
                <a:cubicBezTo>
                  <a:pt x="1176867" y="90311"/>
                  <a:pt x="1187099" y="93942"/>
                  <a:pt x="1193800" y="101600"/>
                </a:cubicBezTo>
                <a:cubicBezTo>
                  <a:pt x="1207201" y="116916"/>
                  <a:pt x="1227666" y="152400"/>
                  <a:pt x="1227666" y="152400"/>
                </a:cubicBezTo>
                <a:cubicBezTo>
                  <a:pt x="1223829" y="167751"/>
                  <a:pt x="1209139" y="230192"/>
                  <a:pt x="1202266" y="237066"/>
                </a:cubicBezTo>
                <a:lnTo>
                  <a:pt x="1185333" y="254000"/>
                </a:lnTo>
                <a:cubicBezTo>
                  <a:pt x="1182511" y="262467"/>
                  <a:pt x="1181200" y="271598"/>
                  <a:pt x="1176866" y="279400"/>
                </a:cubicBezTo>
                <a:cubicBezTo>
                  <a:pt x="1123153" y="376083"/>
                  <a:pt x="1163439" y="300418"/>
                  <a:pt x="1126066" y="347133"/>
                </a:cubicBezTo>
                <a:cubicBezTo>
                  <a:pt x="1119709" y="355079"/>
                  <a:pt x="1114777" y="364066"/>
                  <a:pt x="1109133" y="372533"/>
                </a:cubicBezTo>
                <a:cubicBezTo>
                  <a:pt x="1106311" y="383822"/>
                  <a:pt x="1104010" y="395254"/>
                  <a:pt x="1100666" y="406400"/>
                </a:cubicBezTo>
                <a:cubicBezTo>
                  <a:pt x="1095537" y="423497"/>
                  <a:pt x="1083733" y="457200"/>
                  <a:pt x="1083733" y="457200"/>
                </a:cubicBezTo>
                <a:cubicBezTo>
                  <a:pt x="1086555" y="508000"/>
                  <a:pt x="1087376" y="558951"/>
                  <a:pt x="1092200" y="609600"/>
                </a:cubicBezTo>
                <a:cubicBezTo>
                  <a:pt x="1093046" y="618484"/>
                  <a:pt x="1096074" y="627347"/>
                  <a:pt x="1100666" y="635000"/>
                </a:cubicBezTo>
                <a:cubicBezTo>
                  <a:pt x="1104773" y="641845"/>
                  <a:pt x="1110755" y="647826"/>
                  <a:pt x="1117600" y="651933"/>
                </a:cubicBezTo>
                <a:cubicBezTo>
                  <a:pt x="1125253" y="656525"/>
                  <a:pt x="1134533" y="657578"/>
                  <a:pt x="1143000" y="660400"/>
                </a:cubicBezTo>
                <a:cubicBezTo>
                  <a:pt x="1146036" y="672544"/>
                  <a:pt x="1163706" y="739406"/>
                  <a:pt x="1159933" y="745066"/>
                </a:cubicBezTo>
                <a:cubicBezTo>
                  <a:pt x="1154500" y="753215"/>
                  <a:pt x="1118091" y="695003"/>
                  <a:pt x="1117600" y="694266"/>
                </a:cubicBezTo>
                <a:cubicBezTo>
                  <a:pt x="1114778" y="674511"/>
                  <a:pt x="1114867" y="654114"/>
                  <a:pt x="1109133" y="635000"/>
                </a:cubicBezTo>
                <a:cubicBezTo>
                  <a:pt x="1106209" y="625254"/>
                  <a:pt x="1098557" y="617546"/>
                  <a:pt x="1092200" y="609600"/>
                </a:cubicBezTo>
                <a:cubicBezTo>
                  <a:pt x="1078412" y="592365"/>
                  <a:pt x="1068726" y="588306"/>
                  <a:pt x="1049866" y="575733"/>
                </a:cubicBezTo>
                <a:cubicBezTo>
                  <a:pt x="1030806" y="518548"/>
                  <a:pt x="1052804" y="588948"/>
                  <a:pt x="1032933" y="499533"/>
                </a:cubicBezTo>
                <a:cubicBezTo>
                  <a:pt x="1030997" y="490821"/>
                  <a:pt x="1027288" y="482600"/>
                  <a:pt x="1024466" y="474133"/>
                </a:cubicBezTo>
                <a:cubicBezTo>
                  <a:pt x="1028359" y="450776"/>
                  <a:pt x="1043152" y="395890"/>
                  <a:pt x="1024466" y="372533"/>
                </a:cubicBezTo>
                <a:cubicBezTo>
                  <a:pt x="1018891" y="365564"/>
                  <a:pt x="1007533" y="378178"/>
                  <a:pt x="999066" y="381000"/>
                </a:cubicBezTo>
                <a:lnTo>
                  <a:pt x="982133" y="431800"/>
                </a:lnTo>
                <a:cubicBezTo>
                  <a:pt x="979311" y="440267"/>
                  <a:pt x="978616" y="449774"/>
                  <a:pt x="973666" y="457200"/>
                </a:cubicBezTo>
                <a:cubicBezTo>
                  <a:pt x="962377" y="474133"/>
                  <a:pt x="954191" y="493610"/>
                  <a:pt x="939800" y="508000"/>
                </a:cubicBezTo>
                <a:cubicBezTo>
                  <a:pt x="835330" y="612468"/>
                  <a:pt x="942085" y="511250"/>
                  <a:pt x="872066" y="567266"/>
                </a:cubicBezTo>
                <a:cubicBezTo>
                  <a:pt x="838860" y="593832"/>
                  <a:pt x="873845" y="577963"/>
                  <a:pt x="829733" y="592666"/>
                </a:cubicBezTo>
                <a:cubicBezTo>
                  <a:pt x="824089" y="598311"/>
                  <a:pt x="819940" y="606030"/>
                  <a:pt x="812800" y="609600"/>
                </a:cubicBezTo>
                <a:cubicBezTo>
                  <a:pt x="796835" y="617583"/>
                  <a:pt x="778933" y="620889"/>
                  <a:pt x="762000" y="626533"/>
                </a:cubicBezTo>
                <a:lnTo>
                  <a:pt x="736600" y="635000"/>
                </a:lnTo>
                <a:lnTo>
                  <a:pt x="685800" y="651933"/>
                </a:lnTo>
                <a:cubicBezTo>
                  <a:pt x="677333" y="654755"/>
                  <a:pt x="669058" y="658236"/>
                  <a:pt x="660400" y="660400"/>
                </a:cubicBezTo>
                <a:cubicBezTo>
                  <a:pt x="637822" y="666044"/>
                  <a:pt x="615759" y="674446"/>
                  <a:pt x="592666" y="677333"/>
                </a:cubicBezTo>
                <a:lnTo>
                  <a:pt x="524933" y="685800"/>
                </a:lnTo>
                <a:cubicBezTo>
                  <a:pt x="504173" y="789593"/>
                  <a:pt x="537947" y="678649"/>
                  <a:pt x="482600" y="745066"/>
                </a:cubicBezTo>
                <a:cubicBezTo>
                  <a:pt x="475151" y="754005"/>
                  <a:pt x="482968" y="771360"/>
                  <a:pt x="474133" y="778933"/>
                </a:cubicBezTo>
                <a:cubicBezTo>
                  <a:pt x="429696" y="817022"/>
                  <a:pt x="432851" y="781055"/>
                  <a:pt x="397933" y="804333"/>
                </a:cubicBezTo>
                <a:cubicBezTo>
                  <a:pt x="389466" y="809977"/>
                  <a:pt x="380259" y="814644"/>
                  <a:pt x="372533" y="821266"/>
                </a:cubicBezTo>
                <a:cubicBezTo>
                  <a:pt x="360411" y="831656"/>
                  <a:pt x="353812" y="850084"/>
                  <a:pt x="338666" y="855133"/>
                </a:cubicBezTo>
                <a:cubicBezTo>
                  <a:pt x="332403" y="857221"/>
                  <a:pt x="287866" y="869592"/>
                  <a:pt x="287866" y="880533"/>
                </a:cubicBezTo>
                <a:cubicBezTo>
                  <a:pt x="287866" y="889458"/>
                  <a:pt x="304799" y="874888"/>
                  <a:pt x="313266" y="872066"/>
                </a:cubicBezTo>
                <a:cubicBezTo>
                  <a:pt x="326269" y="852562"/>
                  <a:pt x="328336" y="838200"/>
                  <a:pt x="355600" y="838200"/>
                </a:cubicBezTo>
                <a:cubicBezTo>
                  <a:pt x="364525" y="838200"/>
                  <a:pt x="372533" y="843844"/>
                  <a:pt x="381000" y="846666"/>
                </a:cubicBezTo>
                <a:cubicBezTo>
                  <a:pt x="392289" y="838199"/>
                  <a:pt x="402614" y="828267"/>
                  <a:pt x="414866" y="821266"/>
                </a:cubicBezTo>
                <a:cubicBezTo>
                  <a:pt x="422615" y="816838"/>
                  <a:pt x="433297" y="818375"/>
                  <a:pt x="440266" y="812800"/>
                </a:cubicBezTo>
                <a:cubicBezTo>
                  <a:pt x="448212" y="806443"/>
                  <a:pt x="450843" y="795346"/>
                  <a:pt x="457200" y="787400"/>
                </a:cubicBezTo>
                <a:cubicBezTo>
                  <a:pt x="462187" y="781167"/>
                  <a:pt x="469146" y="776699"/>
                  <a:pt x="474133" y="770466"/>
                </a:cubicBezTo>
                <a:cubicBezTo>
                  <a:pt x="480490" y="762520"/>
                  <a:pt x="484709" y="753012"/>
                  <a:pt x="491066" y="745066"/>
                </a:cubicBezTo>
                <a:cubicBezTo>
                  <a:pt x="496053" y="738833"/>
                  <a:pt x="500663" y="731277"/>
                  <a:pt x="508000" y="728133"/>
                </a:cubicBezTo>
                <a:cubicBezTo>
                  <a:pt x="521227" y="722464"/>
                  <a:pt x="536222" y="722488"/>
                  <a:pt x="550333" y="719666"/>
                </a:cubicBezTo>
                <a:cubicBezTo>
                  <a:pt x="540898" y="681928"/>
                  <a:pt x="533638" y="677572"/>
                  <a:pt x="550333" y="694266"/>
                </a:cubicBezTo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2032000" y="2302933"/>
            <a:ext cx="982133" cy="623943"/>
          </a:xfrm>
          <a:custGeom>
            <a:avLst/>
            <a:gdLst>
              <a:gd name="connsiteX0" fmla="*/ 296333 w 982133"/>
              <a:gd name="connsiteY0" fmla="*/ 0 h 623943"/>
              <a:gd name="connsiteX1" fmla="*/ 338667 w 982133"/>
              <a:gd name="connsiteY1" fmla="*/ 25400 h 623943"/>
              <a:gd name="connsiteX2" fmla="*/ 355600 w 982133"/>
              <a:gd name="connsiteY2" fmla="*/ 42334 h 623943"/>
              <a:gd name="connsiteX3" fmla="*/ 406400 w 982133"/>
              <a:gd name="connsiteY3" fmla="*/ 59267 h 623943"/>
              <a:gd name="connsiteX4" fmla="*/ 465667 w 982133"/>
              <a:gd name="connsiteY4" fmla="*/ 76200 h 623943"/>
              <a:gd name="connsiteX5" fmla="*/ 491067 w 982133"/>
              <a:gd name="connsiteY5" fmla="*/ 93134 h 623943"/>
              <a:gd name="connsiteX6" fmla="*/ 558800 w 982133"/>
              <a:gd name="connsiteY6" fmla="*/ 110067 h 623943"/>
              <a:gd name="connsiteX7" fmla="*/ 584200 w 982133"/>
              <a:gd name="connsiteY7" fmla="*/ 118534 h 623943"/>
              <a:gd name="connsiteX8" fmla="*/ 592667 w 982133"/>
              <a:gd name="connsiteY8" fmla="*/ 143934 h 623943"/>
              <a:gd name="connsiteX9" fmla="*/ 635000 w 982133"/>
              <a:gd name="connsiteY9" fmla="*/ 194734 h 623943"/>
              <a:gd name="connsiteX10" fmla="*/ 660400 w 982133"/>
              <a:gd name="connsiteY10" fmla="*/ 203200 h 623943"/>
              <a:gd name="connsiteX11" fmla="*/ 677333 w 982133"/>
              <a:gd name="connsiteY11" fmla="*/ 220134 h 623943"/>
              <a:gd name="connsiteX12" fmla="*/ 736600 w 982133"/>
              <a:gd name="connsiteY12" fmla="*/ 237067 h 623943"/>
              <a:gd name="connsiteX13" fmla="*/ 787400 w 982133"/>
              <a:gd name="connsiteY13" fmla="*/ 270934 h 623943"/>
              <a:gd name="connsiteX14" fmla="*/ 812800 w 982133"/>
              <a:gd name="connsiteY14" fmla="*/ 287867 h 623943"/>
              <a:gd name="connsiteX15" fmla="*/ 914400 w 982133"/>
              <a:gd name="connsiteY15" fmla="*/ 304800 h 623943"/>
              <a:gd name="connsiteX16" fmla="*/ 939800 w 982133"/>
              <a:gd name="connsiteY16" fmla="*/ 313267 h 623943"/>
              <a:gd name="connsiteX17" fmla="*/ 965200 w 982133"/>
              <a:gd name="connsiteY17" fmla="*/ 364067 h 623943"/>
              <a:gd name="connsiteX18" fmla="*/ 982133 w 982133"/>
              <a:gd name="connsiteY18" fmla="*/ 465667 h 623943"/>
              <a:gd name="connsiteX19" fmla="*/ 939800 w 982133"/>
              <a:gd name="connsiteY19" fmla="*/ 601134 h 623943"/>
              <a:gd name="connsiteX20" fmla="*/ 838200 w 982133"/>
              <a:gd name="connsiteY20" fmla="*/ 592667 h 623943"/>
              <a:gd name="connsiteX21" fmla="*/ 753533 w 982133"/>
              <a:gd name="connsiteY21" fmla="*/ 567267 h 623943"/>
              <a:gd name="connsiteX22" fmla="*/ 702733 w 982133"/>
              <a:gd name="connsiteY22" fmla="*/ 550334 h 623943"/>
              <a:gd name="connsiteX23" fmla="*/ 508000 w 982133"/>
              <a:gd name="connsiteY23" fmla="*/ 524934 h 623943"/>
              <a:gd name="connsiteX24" fmla="*/ 381000 w 982133"/>
              <a:gd name="connsiteY24" fmla="*/ 550334 h 623943"/>
              <a:gd name="connsiteX25" fmla="*/ 355600 w 982133"/>
              <a:gd name="connsiteY25" fmla="*/ 567267 h 623943"/>
              <a:gd name="connsiteX26" fmla="*/ 313267 w 982133"/>
              <a:gd name="connsiteY26" fmla="*/ 558800 h 623943"/>
              <a:gd name="connsiteX27" fmla="*/ 245533 w 982133"/>
              <a:gd name="connsiteY27" fmla="*/ 541867 h 623943"/>
              <a:gd name="connsiteX28" fmla="*/ 169333 w 982133"/>
              <a:gd name="connsiteY28" fmla="*/ 491067 h 623943"/>
              <a:gd name="connsiteX29" fmla="*/ 143933 w 982133"/>
              <a:gd name="connsiteY29" fmla="*/ 474134 h 623943"/>
              <a:gd name="connsiteX30" fmla="*/ 118533 w 982133"/>
              <a:gd name="connsiteY30" fmla="*/ 465667 h 623943"/>
              <a:gd name="connsiteX31" fmla="*/ 93133 w 982133"/>
              <a:gd name="connsiteY31" fmla="*/ 448734 h 623943"/>
              <a:gd name="connsiteX32" fmla="*/ 0 w 982133"/>
              <a:gd name="connsiteY32" fmla="*/ 423334 h 623943"/>
              <a:gd name="connsiteX33" fmla="*/ 25400 w 982133"/>
              <a:gd name="connsiteY33" fmla="*/ 414867 h 623943"/>
              <a:gd name="connsiteX34" fmla="*/ 50800 w 982133"/>
              <a:gd name="connsiteY34" fmla="*/ 397934 h 623943"/>
              <a:gd name="connsiteX35" fmla="*/ 59267 w 982133"/>
              <a:gd name="connsiteY35" fmla="*/ 397934 h 623943"/>
              <a:gd name="connsiteX36" fmla="*/ 76200 w 982133"/>
              <a:gd name="connsiteY36" fmla="*/ 381000 h 623943"/>
              <a:gd name="connsiteX37" fmla="*/ 67733 w 982133"/>
              <a:gd name="connsiteY37" fmla="*/ 355600 h 623943"/>
              <a:gd name="connsiteX38" fmla="*/ 101600 w 982133"/>
              <a:gd name="connsiteY38" fmla="*/ 304800 h 623943"/>
              <a:gd name="connsiteX39" fmla="*/ 143933 w 982133"/>
              <a:gd name="connsiteY39" fmla="*/ 262467 h 623943"/>
              <a:gd name="connsiteX40" fmla="*/ 203200 w 982133"/>
              <a:gd name="connsiteY40" fmla="*/ 194734 h 623943"/>
              <a:gd name="connsiteX41" fmla="*/ 237067 w 982133"/>
              <a:gd name="connsiteY41" fmla="*/ 127000 h 623943"/>
              <a:gd name="connsiteX42" fmla="*/ 245533 w 982133"/>
              <a:gd name="connsiteY42" fmla="*/ 101600 h 623943"/>
              <a:gd name="connsiteX43" fmla="*/ 262467 w 982133"/>
              <a:gd name="connsiteY43" fmla="*/ 84667 h 623943"/>
              <a:gd name="connsiteX44" fmla="*/ 279400 w 982133"/>
              <a:gd name="connsiteY44" fmla="*/ 50800 h 623943"/>
              <a:gd name="connsiteX45" fmla="*/ 287867 w 982133"/>
              <a:gd name="connsiteY45" fmla="*/ 25400 h 623943"/>
              <a:gd name="connsiteX46" fmla="*/ 270933 w 982133"/>
              <a:gd name="connsiteY46" fmla="*/ 84667 h 623943"/>
              <a:gd name="connsiteX47" fmla="*/ 245533 w 982133"/>
              <a:gd name="connsiteY47" fmla="*/ 101600 h 623943"/>
              <a:gd name="connsiteX48" fmla="*/ 262467 w 982133"/>
              <a:gd name="connsiteY48" fmla="*/ 76200 h 623943"/>
              <a:gd name="connsiteX49" fmla="*/ 245533 w 982133"/>
              <a:gd name="connsiteY49" fmla="*/ 93134 h 623943"/>
              <a:gd name="connsiteX50" fmla="*/ 203200 w 982133"/>
              <a:gd name="connsiteY50" fmla="*/ 169334 h 623943"/>
              <a:gd name="connsiteX51" fmla="*/ 194733 w 982133"/>
              <a:gd name="connsiteY51" fmla="*/ 194734 h 623943"/>
              <a:gd name="connsiteX52" fmla="*/ 143933 w 982133"/>
              <a:gd name="connsiteY52" fmla="*/ 228600 h 623943"/>
              <a:gd name="connsiteX53" fmla="*/ 135467 w 982133"/>
              <a:gd name="connsiteY53" fmla="*/ 270934 h 623943"/>
              <a:gd name="connsiteX54" fmla="*/ 84667 w 982133"/>
              <a:gd name="connsiteY54" fmla="*/ 313267 h 623943"/>
              <a:gd name="connsiteX55" fmla="*/ 76200 w 982133"/>
              <a:gd name="connsiteY55" fmla="*/ 338667 h 623943"/>
              <a:gd name="connsiteX56" fmla="*/ 50800 w 982133"/>
              <a:gd name="connsiteY56" fmla="*/ 364067 h 623943"/>
              <a:gd name="connsiteX57" fmla="*/ 76200 w 982133"/>
              <a:gd name="connsiteY57" fmla="*/ 338667 h 623943"/>
              <a:gd name="connsiteX58" fmla="*/ 101600 w 982133"/>
              <a:gd name="connsiteY58" fmla="*/ 304800 h 623943"/>
              <a:gd name="connsiteX59" fmla="*/ 135467 w 982133"/>
              <a:gd name="connsiteY59" fmla="*/ 254000 h 623943"/>
              <a:gd name="connsiteX60" fmla="*/ 143933 w 982133"/>
              <a:gd name="connsiteY60" fmla="*/ 228600 h 623943"/>
              <a:gd name="connsiteX61" fmla="*/ 160867 w 982133"/>
              <a:gd name="connsiteY61" fmla="*/ 211667 h 623943"/>
              <a:gd name="connsiteX62" fmla="*/ 203200 w 982133"/>
              <a:gd name="connsiteY62" fmla="*/ 169334 h 623943"/>
              <a:gd name="connsiteX63" fmla="*/ 211667 w 982133"/>
              <a:gd name="connsiteY63" fmla="*/ 143934 h 623943"/>
              <a:gd name="connsiteX64" fmla="*/ 177800 w 982133"/>
              <a:gd name="connsiteY64" fmla="*/ 194734 h 623943"/>
              <a:gd name="connsiteX65" fmla="*/ 194733 w 982133"/>
              <a:gd name="connsiteY65" fmla="*/ 177800 h 623943"/>
              <a:gd name="connsiteX66" fmla="*/ 228600 w 982133"/>
              <a:gd name="connsiteY66" fmla="*/ 127000 h 623943"/>
              <a:gd name="connsiteX67" fmla="*/ 254000 w 982133"/>
              <a:gd name="connsiteY67" fmla="*/ 101600 h 623943"/>
              <a:gd name="connsiteX68" fmla="*/ 211667 w 982133"/>
              <a:gd name="connsiteY68" fmla="*/ 152400 h 623943"/>
              <a:gd name="connsiteX69" fmla="*/ 194733 w 982133"/>
              <a:gd name="connsiteY69" fmla="*/ 177800 h 623943"/>
              <a:gd name="connsiteX70" fmla="*/ 237067 w 982133"/>
              <a:gd name="connsiteY70" fmla="*/ 143934 h 623943"/>
              <a:gd name="connsiteX71" fmla="*/ 254000 w 982133"/>
              <a:gd name="connsiteY71" fmla="*/ 127000 h 623943"/>
              <a:gd name="connsiteX72" fmla="*/ 270933 w 982133"/>
              <a:gd name="connsiteY72" fmla="*/ 59267 h 623943"/>
              <a:gd name="connsiteX73" fmla="*/ 296333 w 982133"/>
              <a:gd name="connsiteY73" fmla="*/ 42334 h 623943"/>
              <a:gd name="connsiteX74" fmla="*/ 304800 w 982133"/>
              <a:gd name="connsiteY74" fmla="*/ 67734 h 623943"/>
              <a:gd name="connsiteX75" fmla="*/ 279400 w 982133"/>
              <a:gd name="connsiteY75" fmla="*/ 118534 h 623943"/>
              <a:gd name="connsiteX76" fmla="*/ 270933 w 982133"/>
              <a:gd name="connsiteY76" fmla="*/ 59267 h 623943"/>
              <a:gd name="connsiteX77" fmla="*/ 262467 w 982133"/>
              <a:gd name="connsiteY77" fmla="*/ 84667 h 623943"/>
              <a:gd name="connsiteX78" fmla="*/ 228600 w 982133"/>
              <a:gd name="connsiteY78" fmla="*/ 135467 h 623943"/>
              <a:gd name="connsiteX79" fmla="*/ 211667 w 982133"/>
              <a:gd name="connsiteY79" fmla="*/ 160867 h 623943"/>
              <a:gd name="connsiteX80" fmla="*/ 177800 w 982133"/>
              <a:gd name="connsiteY80" fmla="*/ 194734 h 623943"/>
              <a:gd name="connsiteX81" fmla="*/ 135467 w 982133"/>
              <a:gd name="connsiteY81" fmla="*/ 270934 h 623943"/>
              <a:gd name="connsiteX82" fmla="*/ 118533 w 982133"/>
              <a:gd name="connsiteY82" fmla="*/ 287867 h 623943"/>
              <a:gd name="connsiteX83" fmla="*/ 76200 w 982133"/>
              <a:gd name="connsiteY83" fmla="*/ 330200 h 623943"/>
              <a:gd name="connsiteX84" fmla="*/ 67733 w 982133"/>
              <a:gd name="connsiteY84" fmla="*/ 364067 h 62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82133" h="623943">
                <a:moveTo>
                  <a:pt x="296333" y="0"/>
                </a:moveTo>
                <a:cubicBezTo>
                  <a:pt x="310444" y="8467"/>
                  <a:pt x="325276" y="15835"/>
                  <a:pt x="338667" y="25400"/>
                </a:cubicBezTo>
                <a:cubicBezTo>
                  <a:pt x="345163" y="30040"/>
                  <a:pt x="348460" y="38764"/>
                  <a:pt x="355600" y="42334"/>
                </a:cubicBezTo>
                <a:cubicBezTo>
                  <a:pt x="371565" y="50317"/>
                  <a:pt x="389467" y="53623"/>
                  <a:pt x="406400" y="59267"/>
                </a:cubicBezTo>
                <a:cubicBezTo>
                  <a:pt x="442845" y="71415"/>
                  <a:pt x="423134" y="65568"/>
                  <a:pt x="465667" y="76200"/>
                </a:cubicBezTo>
                <a:cubicBezTo>
                  <a:pt x="474134" y="81845"/>
                  <a:pt x="481965" y="88583"/>
                  <a:pt x="491067" y="93134"/>
                </a:cubicBezTo>
                <a:cubicBezTo>
                  <a:pt x="510416" y="102808"/>
                  <a:pt x="539486" y="105238"/>
                  <a:pt x="558800" y="110067"/>
                </a:cubicBezTo>
                <a:cubicBezTo>
                  <a:pt x="567458" y="112232"/>
                  <a:pt x="575733" y="115712"/>
                  <a:pt x="584200" y="118534"/>
                </a:cubicBezTo>
                <a:cubicBezTo>
                  <a:pt x="587022" y="127001"/>
                  <a:pt x="588676" y="135952"/>
                  <a:pt x="592667" y="143934"/>
                </a:cubicBezTo>
                <a:cubicBezTo>
                  <a:pt x="600476" y="159553"/>
                  <a:pt x="620956" y="185371"/>
                  <a:pt x="635000" y="194734"/>
                </a:cubicBezTo>
                <a:cubicBezTo>
                  <a:pt x="642426" y="199684"/>
                  <a:pt x="651933" y="200378"/>
                  <a:pt x="660400" y="203200"/>
                </a:cubicBezTo>
                <a:cubicBezTo>
                  <a:pt x="666044" y="208845"/>
                  <a:pt x="670193" y="216564"/>
                  <a:pt x="677333" y="220134"/>
                </a:cubicBezTo>
                <a:cubicBezTo>
                  <a:pt x="721199" y="242067"/>
                  <a:pt x="699133" y="216252"/>
                  <a:pt x="736600" y="237067"/>
                </a:cubicBezTo>
                <a:cubicBezTo>
                  <a:pt x="754390" y="246951"/>
                  <a:pt x="770467" y="259645"/>
                  <a:pt x="787400" y="270934"/>
                </a:cubicBezTo>
                <a:cubicBezTo>
                  <a:pt x="795867" y="276578"/>
                  <a:pt x="802727" y="286428"/>
                  <a:pt x="812800" y="287867"/>
                </a:cubicBezTo>
                <a:cubicBezTo>
                  <a:pt x="846241" y="292644"/>
                  <a:pt x="881394" y="296549"/>
                  <a:pt x="914400" y="304800"/>
                </a:cubicBezTo>
                <a:cubicBezTo>
                  <a:pt x="923058" y="306965"/>
                  <a:pt x="931333" y="310445"/>
                  <a:pt x="939800" y="313267"/>
                </a:cubicBezTo>
                <a:cubicBezTo>
                  <a:pt x="954070" y="334672"/>
                  <a:pt x="960193" y="339030"/>
                  <a:pt x="965200" y="364067"/>
                </a:cubicBezTo>
                <a:cubicBezTo>
                  <a:pt x="971933" y="397734"/>
                  <a:pt x="982133" y="465667"/>
                  <a:pt x="982133" y="465667"/>
                </a:cubicBezTo>
                <a:cubicBezTo>
                  <a:pt x="955226" y="694377"/>
                  <a:pt x="1012680" y="610851"/>
                  <a:pt x="939800" y="601134"/>
                </a:cubicBezTo>
                <a:cubicBezTo>
                  <a:pt x="906114" y="596643"/>
                  <a:pt x="872067" y="595489"/>
                  <a:pt x="838200" y="592667"/>
                </a:cubicBezTo>
                <a:cubicBezTo>
                  <a:pt x="787020" y="579872"/>
                  <a:pt x="815367" y="587878"/>
                  <a:pt x="753533" y="567267"/>
                </a:cubicBezTo>
                <a:cubicBezTo>
                  <a:pt x="753528" y="567265"/>
                  <a:pt x="702739" y="550335"/>
                  <a:pt x="702733" y="550334"/>
                </a:cubicBezTo>
                <a:cubicBezTo>
                  <a:pt x="536031" y="531811"/>
                  <a:pt x="600453" y="543423"/>
                  <a:pt x="508000" y="524934"/>
                </a:cubicBezTo>
                <a:cubicBezTo>
                  <a:pt x="478524" y="528209"/>
                  <a:pt x="411021" y="530320"/>
                  <a:pt x="381000" y="550334"/>
                </a:cubicBezTo>
                <a:lnTo>
                  <a:pt x="355600" y="567267"/>
                </a:lnTo>
                <a:cubicBezTo>
                  <a:pt x="341489" y="564445"/>
                  <a:pt x="327289" y="562036"/>
                  <a:pt x="313267" y="558800"/>
                </a:cubicBezTo>
                <a:cubicBezTo>
                  <a:pt x="290590" y="553567"/>
                  <a:pt x="245533" y="541867"/>
                  <a:pt x="245533" y="541867"/>
                </a:cubicBezTo>
                <a:lnTo>
                  <a:pt x="169333" y="491067"/>
                </a:lnTo>
                <a:cubicBezTo>
                  <a:pt x="160866" y="485423"/>
                  <a:pt x="153586" y="477352"/>
                  <a:pt x="143933" y="474134"/>
                </a:cubicBezTo>
                <a:cubicBezTo>
                  <a:pt x="135466" y="471312"/>
                  <a:pt x="126515" y="469658"/>
                  <a:pt x="118533" y="465667"/>
                </a:cubicBezTo>
                <a:cubicBezTo>
                  <a:pt x="109432" y="461116"/>
                  <a:pt x="102432" y="452867"/>
                  <a:pt x="93133" y="448734"/>
                </a:cubicBezTo>
                <a:cubicBezTo>
                  <a:pt x="57973" y="433107"/>
                  <a:pt x="36220" y="430578"/>
                  <a:pt x="0" y="423334"/>
                </a:cubicBezTo>
                <a:cubicBezTo>
                  <a:pt x="8467" y="420512"/>
                  <a:pt x="20449" y="422293"/>
                  <a:pt x="25400" y="414867"/>
                </a:cubicBezTo>
                <a:cubicBezTo>
                  <a:pt x="48068" y="380865"/>
                  <a:pt x="17254" y="347614"/>
                  <a:pt x="50800" y="397934"/>
                </a:cubicBezTo>
                <a:cubicBezTo>
                  <a:pt x="36374" y="441212"/>
                  <a:pt x="40508" y="421383"/>
                  <a:pt x="59267" y="397934"/>
                </a:cubicBezTo>
                <a:cubicBezTo>
                  <a:pt x="64254" y="391701"/>
                  <a:pt x="70556" y="386645"/>
                  <a:pt x="76200" y="381000"/>
                </a:cubicBezTo>
                <a:cubicBezTo>
                  <a:pt x="73378" y="372533"/>
                  <a:pt x="67733" y="364525"/>
                  <a:pt x="67733" y="355600"/>
                </a:cubicBezTo>
                <a:cubicBezTo>
                  <a:pt x="67733" y="328818"/>
                  <a:pt x="86329" y="323125"/>
                  <a:pt x="101600" y="304800"/>
                </a:cubicBezTo>
                <a:cubicBezTo>
                  <a:pt x="136877" y="262467"/>
                  <a:pt x="97366" y="293511"/>
                  <a:pt x="143933" y="262467"/>
                </a:cubicBezTo>
                <a:cubicBezTo>
                  <a:pt x="183444" y="203200"/>
                  <a:pt x="160867" y="222956"/>
                  <a:pt x="203200" y="194734"/>
                </a:cubicBezTo>
                <a:cubicBezTo>
                  <a:pt x="222657" y="136361"/>
                  <a:pt x="207512" y="156555"/>
                  <a:pt x="237067" y="127000"/>
                </a:cubicBezTo>
                <a:cubicBezTo>
                  <a:pt x="239889" y="118533"/>
                  <a:pt x="240941" y="109253"/>
                  <a:pt x="245533" y="101600"/>
                </a:cubicBezTo>
                <a:cubicBezTo>
                  <a:pt x="249640" y="94755"/>
                  <a:pt x="258039" y="91309"/>
                  <a:pt x="262467" y="84667"/>
                </a:cubicBezTo>
                <a:cubicBezTo>
                  <a:pt x="269468" y="74165"/>
                  <a:pt x="274428" y="62401"/>
                  <a:pt x="279400" y="50800"/>
                </a:cubicBezTo>
                <a:cubicBezTo>
                  <a:pt x="282916" y="42597"/>
                  <a:pt x="287867" y="16475"/>
                  <a:pt x="287867" y="25400"/>
                </a:cubicBezTo>
                <a:cubicBezTo>
                  <a:pt x="287867" y="26921"/>
                  <a:pt x="274926" y="79676"/>
                  <a:pt x="270933" y="84667"/>
                </a:cubicBezTo>
                <a:cubicBezTo>
                  <a:pt x="264576" y="92613"/>
                  <a:pt x="254000" y="95956"/>
                  <a:pt x="245533" y="101600"/>
                </a:cubicBezTo>
                <a:cubicBezTo>
                  <a:pt x="251178" y="93133"/>
                  <a:pt x="262467" y="86376"/>
                  <a:pt x="262467" y="76200"/>
                </a:cubicBezTo>
                <a:cubicBezTo>
                  <a:pt x="262467" y="68217"/>
                  <a:pt x="249103" y="85994"/>
                  <a:pt x="245533" y="93134"/>
                </a:cubicBezTo>
                <a:cubicBezTo>
                  <a:pt x="204093" y="176014"/>
                  <a:pt x="255121" y="117413"/>
                  <a:pt x="203200" y="169334"/>
                </a:cubicBezTo>
                <a:cubicBezTo>
                  <a:pt x="200378" y="177801"/>
                  <a:pt x="201044" y="188423"/>
                  <a:pt x="194733" y="194734"/>
                </a:cubicBezTo>
                <a:cubicBezTo>
                  <a:pt x="180342" y="209124"/>
                  <a:pt x="143933" y="228600"/>
                  <a:pt x="143933" y="228600"/>
                </a:cubicBezTo>
                <a:cubicBezTo>
                  <a:pt x="141111" y="242711"/>
                  <a:pt x="141136" y="257707"/>
                  <a:pt x="135467" y="270934"/>
                </a:cubicBezTo>
                <a:cubicBezTo>
                  <a:pt x="131219" y="280846"/>
                  <a:pt x="84855" y="313126"/>
                  <a:pt x="84667" y="313267"/>
                </a:cubicBezTo>
                <a:cubicBezTo>
                  <a:pt x="81845" y="321734"/>
                  <a:pt x="81151" y="331241"/>
                  <a:pt x="76200" y="338667"/>
                </a:cubicBezTo>
                <a:cubicBezTo>
                  <a:pt x="69558" y="348630"/>
                  <a:pt x="42333" y="372534"/>
                  <a:pt x="50800" y="364067"/>
                </a:cubicBezTo>
                <a:cubicBezTo>
                  <a:pt x="59267" y="355600"/>
                  <a:pt x="68408" y="347758"/>
                  <a:pt x="76200" y="338667"/>
                </a:cubicBezTo>
                <a:cubicBezTo>
                  <a:pt x="85383" y="327953"/>
                  <a:pt x="93133" y="316089"/>
                  <a:pt x="101600" y="304800"/>
                </a:cubicBezTo>
                <a:cubicBezTo>
                  <a:pt x="121733" y="244402"/>
                  <a:pt x="93184" y="317425"/>
                  <a:pt x="135467" y="254000"/>
                </a:cubicBezTo>
                <a:cubicBezTo>
                  <a:pt x="140417" y="246574"/>
                  <a:pt x="139341" y="236253"/>
                  <a:pt x="143933" y="228600"/>
                </a:cubicBezTo>
                <a:cubicBezTo>
                  <a:pt x="148040" y="221755"/>
                  <a:pt x="155880" y="217900"/>
                  <a:pt x="160867" y="211667"/>
                </a:cubicBezTo>
                <a:cubicBezTo>
                  <a:pt x="193122" y="171348"/>
                  <a:pt x="159655" y="198363"/>
                  <a:pt x="203200" y="169334"/>
                </a:cubicBezTo>
                <a:cubicBezTo>
                  <a:pt x="206022" y="160867"/>
                  <a:pt x="217978" y="137623"/>
                  <a:pt x="211667" y="143934"/>
                </a:cubicBezTo>
                <a:cubicBezTo>
                  <a:pt x="197276" y="158325"/>
                  <a:pt x="163410" y="209125"/>
                  <a:pt x="177800" y="194734"/>
                </a:cubicBezTo>
                <a:cubicBezTo>
                  <a:pt x="183444" y="189089"/>
                  <a:pt x="189944" y="184186"/>
                  <a:pt x="194733" y="177800"/>
                </a:cubicBezTo>
                <a:cubicBezTo>
                  <a:pt x="206944" y="161519"/>
                  <a:pt x="211667" y="138289"/>
                  <a:pt x="228600" y="127000"/>
                </a:cubicBezTo>
                <a:cubicBezTo>
                  <a:pt x="286826" y="88184"/>
                  <a:pt x="298707" y="86699"/>
                  <a:pt x="254000" y="101600"/>
                </a:cubicBezTo>
                <a:cubicBezTo>
                  <a:pt x="229936" y="125666"/>
                  <a:pt x="236825" y="117180"/>
                  <a:pt x="211667" y="152400"/>
                </a:cubicBezTo>
                <a:cubicBezTo>
                  <a:pt x="205752" y="160680"/>
                  <a:pt x="187537" y="184995"/>
                  <a:pt x="194733" y="177800"/>
                </a:cubicBezTo>
                <a:cubicBezTo>
                  <a:pt x="235629" y="136906"/>
                  <a:pt x="183652" y="186667"/>
                  <a:pt x="237067" y="143934"/>
                </a:cubicBezTo>
                <a:cubicBezTo>
                  <a:pt x="243300" y="138947"/>
                  <a:pt x="248356" y="132645"/>
                  <a:pt x="254000" y="127000"/>
                </a:cubicBezTo>
                <a:cubicBezTo>
                  <a:pt x="254421" y="124896"/>
                  <a:pt x="263992" y="67943"/>
                  <a:pt x="270933" y="59267"/>
                </a:cubicBezTo>
                <a:cubicBezTo>
                  <a:pt x="277290" y="51321"/>
                  <a:pt x="287866" y="47978"/>
                  <a:pt x="296333" y="42334"/>
                </a:cubicBezTo>
                <a:cubicBezTo>
                  <a:pt x="299155" y="50801"/>
                  <a:pt x="304800" y="58809"/>
                  <a:pt x="304800" y="67734"/>
                </a:cubicBezTo>
                <a:cubicBezTo>
                  <a:pt x="304800" y="85260"/>
                  <a:pt x="287961" y="105693"/>
                  <a:pt x="279400" y="118534"/>
                </a:cubicBezTo>
                <a:cubicBezTo>
                  <a:pt x="276578" y="98778"/>
                  <a:pt x="279857" y="77117"/>
                  <a:pt x="270933" y="59267"/>
                </a:cubicBezTo>
                <a:cubicBezTo>
                  <a:pt x="266942" y="51285"/>
                  <a:pt x="266801" y="76865"/>
                  <a:pt x="262467" y="84667"/>
                </a:cubicBezTo>
                <a:cubicBezTo>
                  <a:pt x="252584" y="102457"/>
                  <a:pt x="239889" y="118534"/>
                  <a:pt x="228600" y="135467"/>
                </a:cubicBezTo>
                <a:cubicBezTo>
                  <a:pt x="222956" y="143934"/>
                  <a:pt x="218862" y="153672"/>
                  <a:pt x="211667" y="160867"/>
                </a:cubicBezTo>
                <a:lnTo>
                  <a:pt x="177800" y="194734"/>
                </a:lnTo>
                <a:cubicBezTo>
                  <a:pt x="167154" y="226672"/>
                  <a:pt x="164577" y="241825"/>
                  <a:pt x="135467" y="270934"/>
                </a:cubicBezTo>
                <a:cubicBezTo>
                  <a:pt x="129822" y="276578"/>
                  <a:pt x="123520" y="281634"/>
                  <a:pt x="118533" y="287867"/>
                </a:cubicBezTo>
                <a:cubicBezTo>
                  <a:pt x="86278" y="328186"/>
                  <a:pt x="119745" y="301171"/>
                  <a:pt x="76200" y="330200"/>
                </a:cubicBezTo>
                <a:cubicBezTo>
                  <a:pt x="66840" y="358277"/>
                  <a:pt x="67733" y="346675"/>
                  <a:pt x="67733" y="364067"/>
                </a:cubicBezTo>
              </a:path>
            </a:pathLst>
          </a:cu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617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3" grpId="0" animBg="1"/>
      <p:bldP spid="38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Windenergie in der Gemeinde Weeze aufgrund der 31. Änderung des Flächennutzungsplanes der Gemeinde Weeze</a:t>
            </a:r>
          </a:p>
          <a:p>
            <a:r>
              <a:rPr lang="de-DE" sz="1400" dirty="0" smtClean="0"/>
              <a:t>Beteiligung der Bürger an der Windenergie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" y="3651224"/>
            <a:ext cx="3332708" cy="30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90" y="692696"/>
            <a:ext cx="3116798" cy="30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25" y="3644931"/>
            <a:ext cx="3622179" cy="31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36296" y="746120"/>
            <a:ext cx="172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Ausweisung von Konzentrationsflächen in der 31. Änderung des </a:t>
            </a:r>
            <a:r>
              <a:rPr lang="de-DE" sz="1400" dirty="0" err="1" smtClean="0">
                <a:latin typeface="Calibri" panose="020F0502020204030204" pitchFamily="34" charset="0"/>
              </a:rPr>
              <a:t>FNP‘s</a:t>
            </a:r>
            <a:r>
              <a:rPr lang="de-DE" sz="1400" dirty="0" smtClean="0">
                <a:latin typeface="Calibri" panose="020F0502020204030204" pitchFamily="34" charset="0"/>
              </a:rPr>
              <a:t>:</a:t>
            </a:r>
          </a:p>
          <a:p>
            <a:endParaRPr lang="de-DE" sz="1400" dirty="0">
              <a:latin typeface="Calibri" panose="020F0502020204030204" pitchFamily="34" charset="0"/>
            </a:endParaRPr>
          </a:p>
          <a:p>
            <a:r>
              <a:rPr lang="de-DE" sz="1400" dirty="0" err="1" smtClean="0">
                <a:latin typeface="Calibri" panose="020F0502020204030204" pitchFamily="34" charset="0"/>
              </a:rPr>
              <a:t>Kalbeck</a:t>
            </a:r>
            <a:endParaRPr lang="de-DE" sz="1400" dirty="0" smtClean="0">
              <a:latin typeface="Calibri" panose="020F0502020204030204" pitchFamily="34" charset="0"/>
            </a:endParaRPr>
          </a:p>
          <a:p>
            <a:r>
              <a:rPr lang="de-DE" sz="1400" dirty="0" err="1" smtClean="0">
                <a:latin typeface="Calibri" panose="020F0502020204030204" pitchFamily="34" charset="0"/>
              </a:rPr>
              <a:t>Höst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de-DE" sz="1400" dirty="0" err="1" smtClean="0">
                <a:latin typeface="Calibri" panose="020F0502020204030204" pitchFamily="34" charset="0"/>
              </a:rPr>
              <a:t>Baaler</a:t>
            </a:r>
            <a:r>
              <a:rPr lang="de-DE" sz="1400" dirty="0" smtClean="0">
                <a:latin typeface="Calibri" panose="020F0502020204030204" pitchFamily="34" charset="0"/>
              </a:rPr>
              <a:t> Bruch</a:t>
            </a:r>
            <a:endParaRPr lang="de-DE" sz="1400" dirty="0">
              <a:latin typeface="Calibri" panose="020F0502020204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09" y="948645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2" y="4941168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95" y="4009311"/>
            <a:ext cx="427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2" y="4589912"/>
            <a:ext cx="427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07504" y="242088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</a:rPr>
              <a:t>Einrichtung einer Stiftung, die Zahlungen der Grundstückseigentümer der Windanlagengrundstücke aus der Pacht für die Windanlagen erhält.</a:t>
            </a:r>
            <a:endParaRPr lang="de-DE" sz="1200" dirty="0">
              <a:latin typeface="Calibri" panose="020F050202020403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49" y="2600364"/>
            <a:ext cx="20669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49" y="1174873"/>
            <a:ext cx="1246015" cy="12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107504" y="1270501"/>
            <a:ext cx="1994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</a:rPr>
              <a:t>Errichtung eines im Bürgerwindrades im </a:t>
            </a:r>
            <a:r>
              <a:rPr lang="de-DE" sz="1200" dirty="0" err="1" smtClean="0">
                <a:latin typeface="Calibri" panose="020F0502020204030204" pitchFamily="34" charset="0"/>
              </a:rPr>
              <a:t>Höster</a:t>
            </a:r>
            <a:r>
              <a:rPr lang="de-DE" sz="1200" dirty="0" smtClean="0">
                <a:latin typeface="Calibri" panose="020F0502020204030204" pitchFamily="34" charset="0"/>
              </a:rPr>
              <a:t> Feld für eine zu gründende Genossenschaft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63951" y="745540"/>
            <a:ext cx="373198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1400" dirty="0" smtClean="0">
                <a:solidFill>
                  <a:prstClr val="black"/>
                </a:solidFill>
              </a:rPr>
              <a:t>Planung </a:t>
            </a:r>
            <a:r>
              <a:rPr lang="de-DE" sz="1400" dirty="0">
                <a:solidFill>
                  <a:prstClr val="black"/>
                </a:solidFill>
              </a:rPr>
              <a:t>der Bürgerbeteiligung </a:t>
            </a:r>
            <a:r>
              <a:rPr lang="de-DE" sz="1400" dirty="0" smtClean="0">
                <a:solidFill>
                  <a:prstClr val="black"/>
                </a:solidFill>
              </a:rPr>
              <a:t>bei Rechtskraf</a:t>
            </a:r>
            <a:r>
              <a:rPr lang="de-DE" sz="1400" dirty="0" smtClean="0">
                <a:solidFill>
                  <a:prstClr val="black"/>
                </a:solidFill>
              </a:rPr>
              <a:t>t der FNP-Änderung</a:t>
            </a:r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87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Windenergie in der Gemeinde Weeze aufgrund der 31. Änderung des Flächennutzungsplanes der Gemeinde Weeze</a:t>
            </a:r>
          </a:p>
          <a:p>
            <a:r>
              <a:rPr lang="de-DE" sz="1400" dirty="0" smtClean="0"/>
              <a:t>Beteiligung der Bürger an der Windenergie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" y="3651224"/>
            <a:ext cx="3332708" cy="30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17930"/>
            <a:ext cx="3116798" cy="30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25" y="3644931"/>
            <a:ext cx="3622179" cy="31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56176" y="117571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</a:rPr>
              <a:t>Reduzierung der drei geplanten großen Anlagen (&gt; 200 m) im </a:t>
            </a:r>
            <a:r>
              <a:rPr lang="de-DE" sz="1200" dirty="0" err="1" smtClean="0">
                <a:latin typeface="Calibri" panose="020F0502020204030204" pitchFamily="34" charset="0"/>
              </a:rPr>
              <a:t>Baaler</a:t>
            </a:r>
            <a:r>
              <a:rPr lang="de-DE" sz="1200" dirty="0" smtClean="0">
                <a:latin typeface="Calibri" panose="020F0502020204030204" pitchFamily="34" charset="0"/>
              </a:rPr>
              <a:t> Bruch auf fünf kleine Anlagen (&lt; 150 m)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9173" y="2679303"/>
            <a:ext cx="246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</a:rPr>
              <a:t>Wegfall der Fläche im </a:t>
            </a:r>
            <a:r>
              <a:rPr lang="de-DE" sz="1200" dirty="0" err="1" smtClean="0">
                <a:latin typeface="Calibri" panose="020F0502020204030204" pitchFamily="34" charset="0"/>
              </a:rPr>
              <a:t>Höster</a:t>
            </a:r>
            <a:r>
              <a:rPr lang="de-DE" sz="1200" dirty="0" smtClean="0">
                <a:latin typeface="Calibri" panose="020F0502020204030204" pitchFamily="34" charset="0"/>
              </a:rPr>
              <a:t> Feld durch Intervention der Flugsicherung </a:t>
            </a:r>
            <a:endParaRPr lang="de-DE" sz="1200" dirty="0">
              <a:latin typeface="Calibri" panose="020F0502020204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37" y="948645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2" y="4941168"/>
            <a:ext cx="957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95" y="4009311"/>
            <a:ext cx="427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2" y="4589912"/>
            <a:ext cx="427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5" y="1085963"/>
            <a:ext cx="22066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5832"/>
            <a:ext cx="551433" cy="68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00" y="2847789"/>
            <a:ext cx="221549" cy="49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04" y="1664310"/>
            <a:ext cx="259544" cy="5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4" y="3617236"/>
            <a:ext cx="1748531" cy="208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22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Windenergie in der Gemeinde Weeze aufgrund der 31. Änderung des Flächennutzungsplanes der Gemeinde Weeze</a:t>
            </a:r>
          </a:p>
          <a:p>
            <a:r>
              <a:rPr lang="de-DE" sz="1400" dirty="0" smtClean="0"/>
              <a:t>Beteiligung der Bürger an der Windenergie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" y="3651224"/>
            <a:ext cx="3332708" cy="30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17930"/>
            <a:ext cx="3116798" cy="30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25" y="3644931"/>
            <a:ext cx="3622179" cy="31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" y="3356070"/>
            <a:ext cx="1748531" cy="208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6" y="3717032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06" y="5266660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58" y="5194652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03" y="2132856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42" y="156531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56" y="126686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20" y="2132856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35" y="268155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9173" y="908720"/>
            <a:ext cx="2468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Verbleibende Anlagen:</a:t>
            </a:r>
          </a:p>
          <a:p>
            <a:endParaRPr lang="de-DE" sz="1200" dirty="0" smtClean="0"/>
          </a:p>
          <a:p>
            <a:r>
              <a:rPr lang="de-DE" sz="1200" dirty="0" smtClean="0"/>
              <a:t>4 Anlagen in </a:t>
            </a:r>
            <a:r>
              <a:rPr lang="de-DE" sz="1200" dirty="0" err="1" smtClean="0"/>
              <a:t>Kalbeck</a:t>
            </a:r>
            <a:r>
              <a:rPr lang="de-DE" sz="1200" dirty="0" smtClean="0"/>
              <a:t> &gt; 200 m (genehmigt)</a:t>
            </a:r>
          </a:p>
          <a:p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6012160" y="836712"/>
            <a:ext cx="3096344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u="sng" dirty="0"/>
              <a:t>Grundlagen für alle Modelle:</a:t>
            </a:r>
            <a:endParaRPr lang="de-DE" sz="1200" dirty="0"/>
          </a:p>
          <a:p>
            <a:pPr lvl="0"/>
            <a:r>
              <a:rPr lang="de-DE" sz="1200" dirty="0"/>
              <a:t>Die beiden besten (windertragsreichsten) WEA im </a:t>
            </a:r>
            <a:r>
              <a:rPr lang="de-DE" sz="1200" dirty="0" err="1"/>
              <a:t>Baaler</a:t>
            </a:r>
            <a:r>
              <a:rPr lang="de-DE" sz="1200" dirty="0"/>
              <a:t> Bruch entsprechen zusammen exakt (Kosten und Ertrag) einer </a:t>
            </a:r>
            <a:r>
              <a:rPr lang="de-DE" sz="1200" dirty="0" smtClean="0"/>
              <a:t>großen </a:t>
            </a:r>
            <a:r>
              <a:rPr lang="de-DE" sz="1200" dirty="0"/>
              <a:t>WEA in </a:t>
            </a:r>
            <a:r>
              <a:rPr lang="de-DE" sz="1200" dirty="0" err="1"/>
              <a:t>Kalbeck</a:t>
            </a:r>
            <a:r>
              <a:rPr lang="de-DE" sz="1200" dirty="0"/>
              <a:t>.</a:t>
            </a:r>
          </a:p>
          <a:p>
            <a:pPr lvl="0"/>
            <a:r>
              <a:rPr lang="de-DE" sz="1200" dirty="0"/>
              <a:t>Gesamt-Investition: </a:t>
            </a:r>
            <a:r>
              <a:rPr lang="de-DE" sz="1200" dirty="0" smtClean="0"/>
              <a:t>5,5 </a:t>
            </a:r>
            <a:r>
              <a:rPr lang="de-DE" sz="1200" dirty="0"/>
              <a:t>Mio. €</a:t>
            </a:r>
          </a:p>
          <a:p>
            <a:pPr lvl="0"/>
            <a:r>
              <a:rPr lang="de-DE" sz="1200" dirty="0" smtClean="0"/>
              <a:t>Stromproduktion: 8,4 </a:t>
            </a:r>
            <a:r>
              <a:rPr lang="de-DE" sz="1200" dirty="0"/>
              <a:t>Mio. </a:t>
            </a:r>
            <a:r>
              <a:rPr lang="de-DE" sz="1200" dirty="0" err="1"/>
              <a:t>kwh</a:t>
            </a:r>
            <a:r>
              <a:rPr lang="de-DE" sz="1200" dirty="0"/>
              <a:t> </a:t>
            </a:r>
            <a:r>
              <a:rPr lang="de-DE" sz="1200" dirty="0" smtClean="0"/>
              <a:t>nach Risikoabschlag </a:t>
            </a:r>
            <a:endParaRPr lang="de-DE" sz="1200" dirty="0"/>
          </a:p>
          <a:p>
            <a:pPr lvl="0"/>
            <a:r>
              <a:rPr lang="de-DE" sz="1200" dirty="0" smtClean="0"/>
              <a:t>Laufzeit: </a:t>
            </a:r>
            <a:r>
              <a:rPr lang="de-DE" sz="1200" dirty="0"/>
              <a:t>20 Jahre aufgrund fester Einspeisevergütung </a:t>
            </a:r>
          </a:p>
          <a:p>
            <a:pPr lvl="0"/>
            <a:r>
              <a:rPr lang="de-DE" sz="1200" dirty="0" smtClean="0"/>
              <a:t>Bedingung: </a:t>
            </a:r>
            <a:r>
              <a:rPr lang="de-DE" sz="1200" dirty="0" err="1"/>
              <a:t>BImSch</a:t>
            </a:r>
            <a:r>
              <a:rPr lang="de-DE" sz="1200" dirty="0"/>
              <a:t>-Genehmigung bis 31.12.16 und Betriebsbeginn bis 30.9.17</a:t>
            </a:r>
          </a:p>
          <a:p>
            <a:r>
              <a:rPr lang="de-DE" sz="1200" dirty="0"/>
              <a:t> </a:t>
            </a:r>
          </a:p>
          <a:p>
            <a:pPr lvl="0"/>
            <a:r>
              <a:rPr lang="de-DE" sz="1200" u="sng" dirty="0"/>
              <a:t>Annahmen </a:t>
            </a:r>
            <a:r>
              <a:rPr lang="de-DE" sz="1200" u="sng" dirty="0" smtClean="0"/>
              <a:t>Bürgerbeteiligungen</a:t>
            </a:r>
            <a:r>
              <a:rPr lang="de-DE" sz="1200" dirty="0" smtClean="0"/>
              <a:t>: Durchschnittseinkommen wird für Ermittlung </a:t>
            </a:r>
            <a:r>
              <a:rPr lang="de-DE" sz="1200" dirty="0" smtClean="0"/>
              <a:t>der </a:t>
            </a:r>
            <a:r>
              <a:rPr lang="de-DE" sz="1200" dirty="0" smtClean="0"/>
              <a:t>Steuerbelastung zugrunde gelegt.</a:t>
            </a:r>
            <a:endParaRPr lang="de-DE" sz="1200" dirty="0"/>
          </a:p>
          <a:p>
            <a:pPr lvl="0"/>
            <a:r>
              <a:rPr lang="de-DE" sz="1200" dirty="0" smtClean="0"/>
              <a:t>Die Beteiligungshöhen betragen </a:t>
            </a:r>
            <a:r>
              <a:rPr lang="de-DE" sz="1200" dirty="0"/>
              <a:t>min. 2.000 € bis max. 20.000 €</a:t>
            </a:r>
          </a:p>
          <a:p>
            <a:r>
              <a:rPr lang="de-DE" sz="1200" dirty="0"/>
              <a:t> </a:t>
            </a:r>
          </a:p>
          <a:p>
            <a:pPr lvl="0"/>
            <a:r>
              <a:rPr lang="de-DE" sz="1200" dirty="0" smtClean="0"/>
              <a:t>Hinweise: </a:t>
            </a:r>
            <a:r>
              <a:rPr lang="de-DE" sz="1200" dirty="0"/>
              <a:t>Die </a:t>
            </a:r>
            <a:r>
              <a:rPr lang="de-DE" sz="1200" dirty="0" err="1"/>
              <a:t>Windhöffigkeit</a:t>
            </a:r>
            <a:r>
              <a:rPr lang="de-DE" sz="1200" dirty="0"/>
              <a:t> kann von Jahr zu Jahr stark schwanken (bis zu +/-30%)</a:t>
            </a:r>
          </a:p>
          <a:p>
            <a:pPr lvl="0"/>
            <a:r>
              <a:rPr lang="de-DE" sz="1200" dirty="0"/>
              <a:t>Die nun kalkulierte Einspeisevergütung ist im Vergleich zur ursprünglich erwarteten und für 2015 kalkulierten </a:t>
            </a:r>
            <a:r>
              <a:rPr lang="de-DE" sz="1200" dirty="0" smtClean="0"/>
              <a:t>Einspeisevergütung </a:t>
            </a:r>
            <a:r>
              <a:rPr lang="de-DE" sz="1200" dirty="0"/>
              <a:t>um ca. 15 % gesunken.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9173" y="178497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200" dirty="0">
                <a:solidFill>
                  <a:prstClr val="black"/>
                </a:solidFill>
              </a:rPr>
              <a:t>5 Anlagen im </a:t>
            </a:r>
            <a:r>
              <a:rPr lang="de-DE" sz="1200" dirty="0" err="1">
                <a:solidFill>
                  <a:prstClr val="black"/>
                </a:solidFill>
              </a:rPr>
              <a:t>Baaler</a:t>
            </a:r>
            <a:r>
              <a:rPr lang="de-DE" sz="1200" dirty="0">
                <a:solidFill>
                  <a:prstClr val="black"/>
                </a:solidFill>
              </a:rPr>
              <a:t> Bruch 130 m – 150 m (Genehmigung </a:t>
            </a:r>
            <a:r>
              <a:rPr lang="de-DE" sz="1200" dirty="0" smtClean="0">
                <a:solidFill>
                  <a:prstClr val="black"/>
                </a:solidFill>
              </a:rPr>
              <a:t>liegt seit letzter Woche vor)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37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Windenergie in der Gemeinde Weeze aufgrund der 31. Änderung des Flächennutzungsplanes der Gemeinde Weeze</a:t>
            </a:r>
          </a:p>
          <a:p>
            <a:r>
              <a:rPr lang="de-DE" sz="1400" dirty="0" smtClean="0"/>
              <a:t>Beteiligung der Bürger an der Windenergie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" y="3651224"/>
            <a:ext cx="3332708" cy="30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17930"/>
            <a:ext cx="3116798" cy="30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25" y="3644931"/>
            <a:ext cx="3622179" cy="316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" y="3356070"/>
            <a:ext cx="1748531" cy="208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6" y="3717032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06" y="5266660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58" y="5194652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696022" cy="1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03" y="2132856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42" y="156531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56" y="126686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20" y="2132856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35" y="2681558"/>
            <a:ext cx="268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2926946" y="4674617"/>
            <a:ext cx="3078088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de-DE" sz="1200" b="1" dirty="0" smtClean="0"/>
              <a:t>Fazit:</a:t>
            </a:r>
          </a:p>
          <a:p>
            <a:pPr lvl="0"/>
            <a:r>
              <a:rPr lang="de-DE" sz="1200" dirty="0" smtClean="0"/>
              <a:t>- Größere </a:t>
            </a:r>
            <a:r>
              <a:rPr lang="de-DE" sz="1200" dirty="0"/>
              <a:t>Anzahl an Bürgern kann Beteiligung angeboten werden.</a:t>
            </a:r>
          </a:p>
          <a:p>
            <a:pPr lvl="0"/>
            <a:r>
              <a:rPr lang="de-DE" sz="1200" dirty="0" smtClean="0"/>
              <a:t>- Abhängig </a:t>
            </a:r>
            <a:r>
              <a:rPr lang="de-DE" sz="1200" dirty="0"/>
              <a:t>von der Anzahl der sich beteiligenden Bürger hoher zukünftiger Betreuungsaufwand durch Gemeinde</a:t>
            </a:r>
          </a:p>
          <a:p>
            <a:pPr lvl="0"/>
            <a:r>
              <a:rPr lang="de-DE" sz="1200" dirty="0" smtClean="0"/>
              <a:t>- Kompetenz </a:t>
            </a:r>
            <a:r>
              <a:rPr lang="de-DE" sz="1200" dirty="0"/>
              <a:t>im Genossenschaftsrecht ist unbedingt erforderlich</a:t>
            </a:r>
          </a:p>
          <a:p>
            <a:pPr lvl="0"/>
            <a:r>
              <a:rPr lang="de-DE" sz="1200" dirty="0" smtClean="0"/>
              <a:t>- Geringe </a:t>
            </a:r>
            <a:r>
              <a:rPr lang="de-DE" sz="1200" dirty="0"/>
              <a:t>Rendite auch aufgrund des hohen Eigenkapitalanteils (und der hohen Steuerlast)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51520" y="836712"/>
            <a:ext cx="230425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Folgende Ideen zur Bürgerbeteiligung: </a:t>
            </a:r>
          </a:p>
          <a:p>
            <a:r>
              <a:rPr lang="de-DE" sz="1200" dirty="0" smtClean="0"/>
              <a:t>1.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Errichtung einer Stiftung: Zahlung der ‚Pachtanteile‘ und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Gründung einer Genossenschaft</a:t>
            </a:r>
          </a:p>
        </p:txBody>
      </p:sp>
      <p:sp>
        <p:nvSpPr>
          <p:cNvPr id="21" name="Rechteck 20"/>
          <p:cNvSpPr/>
          <p:nvPr/>
        </p:nvSpPr>
        <p:spPr>
          <a:xfrm>
            <a:off x="5969077" y="694370"/>
            <a:ext cx="3139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Eigenkapital-Anteil durch </a:t>
            </a:r>
            <a:r>
              <a:rPr lang="de-DE" sz="1200" dirty="0" smtClean="0"/>
              <a:t>Genossenschaftsanteile:                                    </a:t>
            </a:r>
          </a:p>
          <a:p>
            <a:r>
              <a:rPr lang="de-DE" sz="1200" dirty="0"/>
              <a:t>Eigenkapitalvorgabe der Banken : 70 : 30</a:t>
            </a:r>
          </a:p>
          <a:p>
            <a:r>
              <a:rPr lang="de-DE" sz="1200" dirty="0"/>
              <a:t>Vorgabe für Modellrechnung: 60 : 40</a:t>
            </a:r>
          </a:p>
          <a:p>
            <a:r>
              <a:rPr lang="de-DE" sz="1200" dirty="0" smtClean="0"/>
              <a:t>3,3 </a:t>
            </a:r>
            <a:r>
              <a:rPr lang="de-DE" sz="1200" dirty="0"/>
              <a:t>Mio. € (=60 % v. 5,5 Mio. </a:t>
            </a:r>
            <a:r>
              <a:rPr lang="de-DE" sz="1200" dirty="0" smtClean="0"/>
              <a:t>€)</a:t>
            </a:r>
            <a:endParaRPr lang="de-DE" sz="1200" dirty="0"/>
          </a:p>
          <a:p>
            <a:r>
              <a:rPr lang="de-DE" sz="1200" dirty="0"/>
              <a:t>Fremdkapital durch </a:t>
            </a:r>
            <a:r>
              <a:rPr lang="de-DE" sz="1200" dirty="0" smtClean="0"/>
              <a:t>Darlehensaufnahme:</a:t>
            </a:r>
            <a:r>
              <a:rPr lang="de-DE" sz="1200" dirty="0"/>
              <a:t> </a:t>
            </a:r>
            <a:r>
              <a:rPr lang="de-DE" sz="1200" dirty="0" smtClean="0"/>
              <a:t>      2,2 </a:t>
            </a:r>
            <a:r>
              <a:rPr lang="de-DE" sz="1200" dirty="0"/>
              <a:t>Mio. € (=40 % v. 5,5 Mio. </a:t>
            </a:r>
            <a:r>
              <a:rPr lang="de-DE" sz="1200" dirty="0" smtClean="0"/>
              <a:t>€)</a:t>
            </a:r>
            <a:endParaRPr lang="de-DE" sz="1200" dirty="0"/>
          </a:p>
          <a:p>
            <a:r>
              <a:rPr lang="de-DE" sz="1200" dirty="0"/>
              <a:t>Beteilige Bürger bei einer Anlagensumme von 20 TE:	165</a:t>
            </a:r>
          </a:p>
          <a:p>
            <a:r>
              <a:rPr lang="de-DE" sz="1200" dirty="0"/>
              <a:t>Beteiligte Bürger bei einer Anlagensumme von 2 TE:	1.650</a:t>
            </a:r>
          </a:p>
          <a:p>
            <a:r>
              <a:rPr lang="de-DE" sz="1200" dirty="0"/>
              <a:t>Kalkulatorischer Gesamt-Gewinn über 20 </a:t>
            </a:r>
            <a:r>
              <a:rPr lang="de-DE" sz="1200" dirty="0" smtClean="0"/>
              <a:t>Jahre:1,5 </a:t>
            </a:r>
            <a:r>
              <a:rPr lang="de-DE" sz="1200" dirty="0"/>
              <a:t>Mio. € (nach Steuern)</a:t>
            </a:r>
          </a:p>
          <a:p>
            <a:r>
              <a:rPr lang="de-DE" sz="1200" dirty="0"/>
              <a:t>Rendite Genossenschaftsanteil nach </a:t>
            </a:r>
            <a:r>
              <a:rPr lang="de-DE" sz="1200" dirty="0" smtClean="0"/>
              <a:t>Steuern: ca</a:t>
            </a:r>
            <a:r>
              <a:rPr lang="de-DE" sz="1200" dirty="0"/>
              <a:t>. 2 % (vor Steuern : 3,5%)</a:t>
            </a:r>
          </a:p>
        </p:txBody>
      </p:sp>
    </p:spTree>
    <p:extLst>
      <p:ext uri="{BB962C8B-B14F-4D97-AF65-F5344CB8AC3E}">
        <p14:creationId xmlns:p14="http://schemas.microsoft.com/office/powerpoint/2010/main" val="2487426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Microsoft Office PowerPoint</Application>
  <PresentationFormat>Bildschirmpräsentation (4:3)</PresentationFormat>
  <Paragraphs>321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Wilhelm Moll-Toennesen</dc:creator>
  <cp:lastModifiedBy>Wilhelm Moll-Toennesen</cp:lastModifiedBy>
  <cp:revision>68</cp:revision>
  <dcterms:created xsi:type="dcterms:W3CDTF">2016-11-30T14:48:02Z</dcterms:created>
  <dcterms:modified xsi:type="dcterms:W3CDTF">2017-01-09T10:46:28Z</dcterms:modified>
</cp:coreProperties>
</file>